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5"/>
  </p:notesMasterIdLst>
  <p:sldIdLst>
    <p:sldId id="271" r:id="rId6"/>
    <p:sldId id="284" r:id="rId7"/>
    <p:sldId id="318" r:id="rId8"/>
    <p:sldId id="324" r:id="rId9"/>
    <p:sldId id="330" r:id="rId10"/>
    <p:sldId id="274" r:id="rId11"/>
    <p:sldId id="260" r:id="rId12"/>
    <p:sldId id="262" r:id="rId13"/>
    <p:sldId id="275" r:id="rId14"/>
    <p:sldId id="276" r:id="rId15"/>
    <p:sldId id="264" r:id="rId16"/>
    <p:sldId id="296" r:id="rId17"/>
    <p:sldId id="294" r:id="rId18"/>
    <p:sldId id="326" r:id="rId19"/>
    <p:sldId id="325" r:id="rId20"/>
    <p:sldId id="293" r:id="rId21"/>
    <p:sldId id="267" r:id="rId22"/>
    <p:sldId id="261" r:id="rId23"/>
    <p:sldId id="32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54E639-E4B2-F966-75A2-B8A40C35E250}" v="679" dt="2024-11-25T11:28:12.6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9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B6D721-FF01-41D5-9CAB-9ACBC1A2A2C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2CB8E0D3-D415-4A1A-B1D2-659C7231C113}">
      <dgm:prSet/>
      <dgm:spPr/>
      <dgm:t>
        <a:bodyPr/>
        <a:lstStyle/>
        <a:p>
          <a:r>
            <a:rPr lang="en-US"/>
            <a:t>Reviewing uniform policies</a:t>
          </a:r>
        </a:p>
      </dgm:t>
    </dgm:pt>
    <dgm:pt modelId="{FA26D999-37FC-40B7-966D-B4AD838FCD11}" type="parTrans" cxnId="{3B20894B-C413-4C18-BD27-E51F7517C812}">
      <dgm:prSet/>
      <dgm:spPr/>
      <dgm:t>
        <a:bodyPr/>
        <a:lstStyle/>
        <a:p>
          <a:endParaRPr lang="en-US"/>
        </a:p>
      </dgm:t>
    </dgm:pt>
    <dgm:pt modelId="{F1E38CEE-3B1C-4750-B77E-856B7A29D963}" type="sibTrans" cxnId="{3B20894B-C413-4C18-BD27-E51F7517C812}">
      <dgm:prSet/>
      <dgm:spPr/>
      <dgm:t>
        <a:bodyPr/>
        <a:lstStyle/>
        <a:p>
          <a:endParaRPr lang="en-US"/>
        </a:p>
      </dgm:t>
    </dgm:pt>
    <dgm:pt modelId="{6C135CC2-BC51-4B7E-ABDA-8BD0B3AD64EB}">
      <dgm:prSet/>
      <dgm:spPr/>
      <dgm:t>
        <a:bodyPr/>
        <a:lstStyle/>
        <a:p>
          <a:r>
            <a:rPr lang="en-US"/>
            <a:t>Breakfast clubs and free snacks</a:t>
          </a:r>
        </a:p>
      </dgm:t>
    </dgm:pt>
    <dgm:pt modelId="{D63C98B8-4B25-4CB3-9DD7-4379EB344A1F}" type="parTrans" cxnId="{47F1F508-53DA-4125-B898-F71F7AC368C2}">
      <dgm:prSet/>
      <dgm:spPr/>
      <dgm:t>
        <a:bodyPr/>
        <a:lstStyle/>
        <a:p>
          <a:endParaRPr lang="en-US"/>
        </a:p>
      </dgm:t>
    </dgm:pt>
    <dgm:pt modelId="{6D9B3955-7B35-4604-B826-B1C867568F18}" type="sibTrans" cxnId="{47F1F508-53DA-4125-B898-F71F7AC368C2}">
      <dgm:prSet/>
      <dgm:spPr/>
      <dgm:t>
        <a:bodyPr/>
        <a:lstStyle/>
        <a:p>
          <a:endParaRPr lang="en-US"/>
        </a:p>
      </dgm:t>
    </dgm:pt>
    <dgm:pt modelId="{6791B263-C991-44BB-A30F-28586DB17DC2}">
      <dgm:prSet/>
      <dgm:spPr/>
      <dgm:t>
        <a:bodyPr/>
        <a:lstStyle/>
        <a:p>
          <a:r>
            <a:rPr lang="en-US"/>
            <a:t>Take what you need trollies</a:t>
          </a:r>
        </a:p>
      </dgm:t>
    </dgm:pt>
    <dgm:pt modelId="{9F4025D7-48E8-4CCE-873D-2E7DCCC4C6E0}" type="parTrans" cxnId="{67C55F06-586E-45FC-A795-5234512F545B}">
      <dgm:prSet/>
      <dgm:spPr/>
      <dgm:t>
        <a:bodyPr/>
        <a:lstStyle/>
        <a:p>
          <a:endParaRPr lang="en-US"/>
        </a:p>
      </dgm:t>
    </dgm:pt>
    <dgm:pt modelId="{2AC74543-5847-49C6-80F4-2CB96B68E5C6}" type="sibTrans" cxnId="{67C55F06-586E-45FC-A795-5234512F545B}">
      <dgm:prSet/>
      <dgm:spPr/>
      <dgm:t>
        <a:bodyPr/>
        <a:lstStyle/>
        <a:p>
          <a:endParaRPr lang="en-US"/>
        </a:p>
      </dgm:t>
    </dgm:pt>
    <dgm:pt modelId="{2CFF513A-8564-4BCE-A561-12AF6B78D15F}">
      <dgm:prSet/>
      <dgm:spPr/>
      <dgm:t>
        <a:bodyPr/>
        <a:lstStyle/>
        <a:p>
          <a:r>
            <a:rPr lang="en-US"/>
            <a:t>Device lending schemes</a:t>
          </a:r>
        </a:p>
      </dgm:t>
    </dgm:pt>
    <dgm:pt modelId="{B9DED676-842D-4A7F-A3F6-8529C06BCFAF}" type="parTrans" cxnId="{3AD9D306-C4DA-4D52-A41C-787FF5F3F615}">
      <dgm:prSet/>
      <dgm:spPr/>
      <dgm:t>
        <a:bodyPr/>
        <a:lstStyle/>
        <a:p>
          <a:endParaRPr lang="en-US"/>
        </a:p>
      </dgm:t>
    </dgm:pt>
    <dgm:pt modelId="{12A2A16B-3725-46BA-AE41-272C0CA84EA9}" type="sibTrans" cxnId="{3AD9D306-C4DA-4D52-A41C-787FF5F3F615}">
      <dgm:prSet/>
      <dgm:spPr/>
      <dgm:t>
        <a:bodyPr/>
        <a:lstStyle/>
        <a:p>
          <a:endParaRPr lang="en-US"/>
        </a:p>
      </dgm:t>
    </dgm:pt>
    <dgm:pt modelId="{CA9F1A2C-3EA5-418F-B971-F091A68FCDC4}">
      <dgm:prSet/>
      <dgm:spPr/>
      <dgm:t>
        <a:bodyPr/>
        <a:lstStyle/>
        <a:p>
          <a:r>
            <a:rPr lang="en-US"/>
            <a:t>Supporting families with entitlements</a:t>
          </a:r>
        </a:p>
      </dgm:t>
    </dgm:pt>
    <dgm:pt modelId="{0AD96329-BAEB-4366-BA3E-B2CAB030291D}" type="parTrans" cxnId="{FD7FD1F8-5835-4E4A-BF84-895638F3D762}">
      <dgm:prSet/>
      <dgm:spPr/>
      <dgm:t>
        <a:bodyPr/>
        <a:lstStyle/>
        <a:p>
          <a:endParaRPr lang="en-US"/>
        </a:p>
      </dgm:t>
    </dgm:pt>
    <dgm:pt modelId="{616BF8A6-A6D6-4DAA-804B-10CC16AE0E7C}" type="sibTrans" cxnId="{FD7FD1F8-5835-4E4A-BF84-895638F3D762}">
      <dgm:prSet/>
      <dgm:spPr/>
      <dgm:t>
        <a:bodyPr/>
        <a:lstStyle/>
        <a:p>
          <a:endParaRPr lang="en-US"/>
        </a:p>
      </dgm:t>
    </dgm:pt>
    <dgm:pt modelId="{B352AB06-2819-4F0A-9713-3D7CFA73BA1B}">
      <dgm:prSet/>
      <dgm:spPr/>
      <dgm:t>
        <a:bodyPr/>
        <a:lstStyle/>
        <a:p>
          <a:r>
            <a:rPr lang="en-US"/>
            <a:t>Low cost and free fun events</a:t>
          </a:r>
        </a:p>
      </dgm:t>
    </dgm:pt>
    <dgm:pt modelId="{017E9988-0C4E-4EAA-9F74-49539AA0E18E}" type="parTrans" cxnId="{3CCF383D-74A6-4E84-90FB-5BF06AEECF3D}">
      <dgm:prSet/>
      <dgm:spPr/>
      <dgm:t>
        <a:bodyPr/>
        <a:lstStyle/>
        <a:p>
          <a:endParaRPr lang="en-US"/>
        </a:p>
      </dgm:t>
    </dgm:pt>
    <dgm:pt modelId="{E0BE0E6E-B97E-4691-B78F-E7638E48FFCB}" type="sibTrans" cxnId="{3CCF383D-74A6-4E84-90FB-5BF06AEECF3D}">
      <dgm:prSet/>
      <dgm:spPr/>
      <dgm:t>
        <a:bodyPr/>
        <a:lstStyle/>
        <a:p>
          <a:endParaRPr lang="en-US"/>
        </a:p>
      </dgm:t>
    </dgm:pt>
    <dgm:pt modelId="{3E15C19F-E689-4D76-9F8D-7A4369B7CDC2}">
      <dgm:prSet/>
      <dgm:spPr/>
      <dgm:t>
        <a:bodyPr/>
        <a:lstStyle/>
        <a:p>
          <a:r>
            <a:rPr lang="en-US"/>
            <a:t>Donation only charity days</a:t>
          </a:r>
        </a:p>
      </dgm:t>
    </dgm:pt>
    <dgm:pt modelId="{98893051-CF17-4C3C-9516-D2BA4BF9925C}" type="parTrans" cxnId="{4B7E0120-305D-439A-BC5F-B680A88088BF}">
      <dgm:prSet/>
      <dgm:spPr/>
      <dgm:t>
        <a:bodyPr/>
        <a:lstStyle/>
        <a:p>
          <a:endParaRPr lang="en-US"/>
        </a:p>
      </dgm:t>
    </dgm:pt>
    <dgm:pt modelId="{CFEB7B0B-97A0-4872-ABA5-9F06C08C1424}" type="sibTrans" cxnId="{4B7E0120-305D-439A-BC5F-B680A88088BF}">
      <dgm:prSet/>
      <dgm:spPr/>
      <dgm:t>
        <a:bodyPr/>
        <a:lstStyle/>
        <a:p>
          <a:endParaRPr lang="en-US"/>
        </a:p>
      </dgm:t>
    </dgm:pt>
    <dgm:pt modelId="{DCE4FB20-CFA3-4249-9278-1390EBCB4B8A}">
      <dgm:prSet/>
      <dgm:spPr/>
      <dgm:t>
        <a:bodyPr/>
        <a:lstStyle/>
        <a:p>
          <a:r>
            <a:rPr lang="en-US"/>
            <a:t>Prom/ Halloween swap shops</a:t>
          </a:r>
        </a:p>
      </dgm:t>
    </dgm:pt>
    <dgm:pt modelId="{99889838-24C1-4CB1-9755-A75A128D384F}" type="parTrans" cxnId="{DF76ED24-AC2F-43FA-A83B-1647454CB8C1}">
      <dgm:prSet/>
      <dgm:spPr/>
      <dgm:t>
        <a:bodyPr/>
        <a:lstStyle/>
        <a:p>
          <a:endParaRPr lang="en-US"/>
        </a:p>
      </dgm:t>
    </dgm:pt>
    <dgm:pt modelId="{39E983AF-A9E9-4BA9-9ACC-873F3263BF69}" type="sibTrans" cxnId="{DF76ED24-AC2F-43FA-A83B-1647454CB8C1}">
      <dgm:prSet/>
      <dgm:spPr/>
      <dgm:t>
        <a:bodyPr/>
        <a:lstStyle/>
        <a:p>
          <a:endParaRPr lang="en-US"/>
        </a:p>
      </dgm:t>
    </dgm:pt>
    <dgm:pt modelId="{FE551294-0C36-4826-B4C3-00AA50B95CD7}">
      <dgm:prSet/>
      <dgm:spPr/>
      <dgm:t>
        <a:bodyPr/>
        <a:lstStyle/>
        <a:p>
          <a:r>
            <a:rPr lang="en-US"/>
            <a:t>Clear yearly cost calendar for families</a:t>
          </a:r>
        </a:p>
      </dgm:t>
    </dgm:pt>
    <dgm:pt modelId="{E1DC0E03-781F-4063-9A4F-F7654B193ABB}" type="parTrans" cxnId="{6E141586-C0AD-45AB-9E5F-0DEA55894DBC}">
      <dgm:prSet/>
      <dgm:spPr/>
      <dgm:t>
        <a:bodyPr/>
        <a:lstStyle/>
        <a:p>
          <a:endParaRPr lang="en-US"/>
        </a:p>
      </dgm:t>
    </dgm:pt>
    <dgm:pt modelId="{9E5FDBDA-C0A1-4BC2-AD07-9AD80ECEC298}" type="sibTrans" cxnId="{6E141586-C0AD-45AB-9E5F-0DEA55894DBC}">
      <dgm:prSet/>
      <dgm:spPr/>
      <dgm:t>
        <a:bodyPr/>
        <a:lstStyle/>
        <a:p>
          <a:endParaRPr lang="en-US"/>
        </a:p>
      </dgm:t>
    </dgm:pt>
    <dgm:pt modelId="{70DF285B-8443-415E-9F16-AAEDD33A8919}">
      <dgm:prSet/>
      <dgm:spPr/>
      <dgm:t>
        <a:bodyPr/>
        <a:lstStyle/>
        <a:p>
          <a:r>
            <a:rPr lang="en-US"/>
            <a:t>Free clubs with equipment</a:t>
          </a:r>
        </a:p>
      </dgm:t>
    </dgm:pt>
    <dgm:pt modelId="{662958A1-A7CE-49F6-B60A-CA7218B989E3}" type="parTrans" cxnId="{4AC18429-F6F4-4FD7-9B35-BB36C8C9E5C3}">
      <dgm:prSet/>
      <dgm:spPr/>
      <dgm:t>
        <a:bodyPr/>
        <a:lstStyle/>
        <a:p>
          <a:endParaRPr lang="en-US"/>
        </a:p>
      </dgm:t>
    </dgm:pt>
    <dgm:pt modelId="{6F3874C4-1945-4E19-8130-2F9F05E94D20}" type="sibTrans" cxnId="{4AC18429-F6F4-4FD7-9B35-BB36C8C9E5C3}">
      <dgm:prSet/>
      <dgm:spPr/>
      <dgm:t>
        <a:bodyPr/>
        <a:lstStyle/>
        <a:p>
          <a:endParaRPr lang="en-US"/>
        </a:p>
      </dgm:t>
    </dgm:pt>
    <dgm:pt modelId="{4B37EBD8-DE61-4B19-89D2-D2D7AF23B17F}">
      <dgm:prSet/>
      <dgm:spPr/>
      <dgm:t>
        <a:bodyPr/>
        <a:lstStyle/>
        <a:p>
          <a:r>
            <a:rPr lang="en-US"/>
            <a:t>PEF subsidising school trip costs</a:t>
          </a:r>
        </a:p>
      </dgm:t>
    </dgm:pt>
    <dgm:pt modelId="{0CE83345-2526-4A44-A32E-869074C8756C}" type="parTrans" cxnId="{F106D60D-75D1-452C-A370-5512E3B88D19}">
      <dgm:prSet/>
      <dgm:spPr/>
      <dgm:t>
        <a:bodyPr/>
        <a:lstStyle/>
        <a:p>
          <a:endParaRPr lang="en-US"/>
        </a:p>
      </dgm:t>
    </dgm:pt>
    <dgm:pt modelId="{7061C436-CA58-4D2F-BD03-7E023B10B7B9}" type="sibTrans" cxnId="{F106D60D-75D1-452C-A370-5512E3B88D19}">
      <dgm:prSet/>
      <dgm:spPr/>
      <dgm:t>
        <a:bodyPr/>
        <a:lstStyle/>
        <a:p>
          <a:endParaRPr lang="en-US"/>
        </a:p>
      </dgm:t>
    </dgm:pt>
    <dgm:pt modelId="{FBEA14F1-8D18-4D2A-A598-7386CF6B36E1}" type="pres">
      <dgm:prSet presAssocID="{98B6D721-FF01-41D5-9CAB-9ACBC1A2A2C8}" presName="diagram" presStyleCnt="0">
        <dgm:presLayoutVars>
          <dgm:dir/>
          <dgm:resizeHandles val="exact"/>
        </dgm:presLayoutVars>
      </dgm:prSet>
      <dgm:spPr/>
    </dgm:pt>
    <dgm:pt modelId="{6BFCAD06-92A1-468A-97B6-CC0A91BFA0D7}" type="pres">
      <dgm:prSet presAssocID="{2CB8E0D3-D415-4A1A-B1D2-659C7231C113}" presName="node" presStyleLbl="node1" presStyleIdx="0" presStyleCnt="11">
        <dgm:presLayoutVars>
          <dgm:bulletEnabled val="1"/>
        </dgm:presLayoutVars>
      </dgm:prSet>
      <dgm:spPr/>
    </dgm:pt>
    <dgm:pt modelId="{A24D4286-0B17-41AE-B14C-88BC19DB437B}" type="pres">
      <dgm:prSet presAssocID="{F1E38CEE-3B1C-4750-B77E-856B7A29D963}" presName="sibTrans" presStyleCnt="0"/>
      <dgm:spPr/>
    </dgm:pt>
    <dgm:pt modelId="{DF6F07F0-86C0-4BBA-8340-C6D86AE3B367}" type="pres">
      <dgm:prSet presAssocID="{6C135CC2-BC51-4B7E-ABDA-8BD0B3AD64EB}" presName="node" presStyleLbl="node1" presStyleIdx="1" presStyleCnt="11">
        <dgm:presLayoutVars>
          <dgm:bulletEnabled val="1"/>
        </dgm:presLayoutVars>
      </dgm:prSet>
      <dgm:spPr/>
    </dgm:pt>
    <dgm:pt modelId="{F3A03EE3-EF5A-4D24-90E3-2817AFB9147B}" type="pres">
      <dgm:prSet presAssocID="{6D9B3955-7B35-4604-B826-B1C867568F18}" presName="sibTrans" presStyleCnt="0"/>
      <dgm:spPr/>
    </dgm:pt>
    <dgm:pt modelId="{34E0FC8F-95C1-4283-A90F-72E60C7DA9D9}" type="pres">
      <dgm:prSet presAssocID="{6791B263-C991-44BB-A30F-28586DB17DC2}" presName="node" presStyleLbl="node1" presStyleIdx="2" presStyleCnt="11">
        <dgm:presLayoutVars>
          <dgm:bulletEnabled val="1"/>
        </dgm:presLayoutVars>
      </dgm:prSet>
      <dgm:spPr/>
    </dgm:pt>
    <dgm:pt modelId="{AB41A6D0-ACCD-40F6-B77E-22A44ACF7C68}" type="pres">
      <dgm:prSet presAssocID="{2AC74543-5847-49C6-80F4-2CB96B68E5C6}" presName="sibTrans" presStyleCnt="0"/>
      <dgm:spPr/>
    </dgm:pt>
    <dgm:pt modelId="{C6302CAE-2B18-47BD-98FB-1872EE2A35D4}" type="pres">
      <dgm:prSet presAssocID="{2CFF513A-8564-4BCE-A561-12AF6B78D15F}" presName="node" presStyleLbl="node1" presStyleIdx="3" presStyleCnt="11">
        <dgm:presLayoutVars>
          <dgm:bulletEnabled val="1"/>
        </dgm:presLayoutVars>
      </dgm:prSet>
      <dgm:spPr/>
    </dgm:pt>
    <dgm:pt modelId="{7252B1D7-C9A4-46D4-A861-31537F340928}" type="pres">
      <dgm:prSet presAssocID="{12A2A16B-3725-46BA-AE41-272C0CA84EA9}" presName="sibTrans" presStyleCnt="0"/>
      <dgm:spPr/>
    </dgm:pt>
    <dgm:pt modelId="{1F5435E6-9455-4DD7-A50C-5B00D786AA5E}" type="pres">
      <dgm:prSet presAssocID="{CA9F1A2C-3EA5-418F-B971-F091A68FCDC4}" presName="node" presStyleLbl="node1" presStyleIdx="4" presStyleCnt="11">
        <dgm:presLayoutVars>
          <dgm:bulletEnabled val="1"/>
        </dgm:presLayoutVars>
      </dgm:prSet>
      <dgm:spPr/>
    </dgm:pt>
    <dgm:pt modelId="{CB4AC335-627D-48C3-88F9-2FA30353C69A}" type="pres">
      <dgm:prSet presAssocID="{616BF8A6-A6D6-4DAA-804B-10CC16AE0E7C}" presName="sibTrans" presStyleCnt="0"/>
      <dgm:spPr/>
    </dgm:pt>
    <dgm:pt modelId="{F70A032A-5350-45F0-BEA6-ADD1AF131148}" type="pres">
      <dgm:prSet presAssocID="{B352AB06-2819-4F0A-9713-3D7CFA73BA1B}" presName="node" presStyleLbl="node1" presStyleIdx="5" presStyleCnt="11">
        <dgm:presLayoutVars>
          <dgm:bulletEnabled val="1"/>
        </dgm:presLayoutVars>
      </dgm:prSet>
      <dgm:spPr/>
    </dgm:pt>
    <dgm:pt modelId="{48EC41F5-6383-4067-BC98-9D517A0C2401}" type="pres">
      <dgm:prSet presAssocID="{E0BE0E6E-B97E-4691-B78F-E7638E48FFCB}" presName="sibTrans" presStyleCnt="0"/>
      <dgm:spPr/>
    </dgm:pt>
    <dgm:pt modelId="{E8389198-A809-46BA-819D-79379DBDAF55}" type="pres">
      <dgm:prSet presAssocID="{3E15C19F-E689-4D76-9F8D-7A4369B7CDC2}" presName="node" presStyleLbl="node1" presStyleIdx="6" presStyleCnt="11">
        <dgm:presLayoutVars>
          <dgm:bulletEnabled val="1"/>
        </dgm:presLayoutVars>
      </dgm:prSet>
      <dgm:spPr/>
    </dgm:pt>
    <dgm:pt modelId="{23C58E40-E702-4E85-B0D7-748770CE14F3}" type="pres">
      <dgm:prSet presAssocID="{CFEB7B0B-97A0-4872-ABA5-9F06C08C1424}" presName="sibTrans" presStyleCnt="0"/>
      <dgm:spPr/>
    </dgm:pt>
    <dgm:pt modelId="{AFEE08F6-A848-42F9-AE7C-5C7C1767E2E7}" type="pres">
      <dgm:prSet presAssocID="{DCE4FB20-CFA3-4249-9278-1390EBCB4B8A}" presName="node" presStyleLbl="node1" presStyleIdx="7" presStyleCnt="11">
        <dgm:presLayoutVars>
          <dgm:bulletEnabled val="1"/>
        </dgm:presLayoutVars>
      </dgm:prSet>
      <dgm:spPr/>
    </dgm:pt>
    <dgm:pt modelId="{76891835-C7CD-47E8-92F2-7B168039C934}" type="pres">
      <dgm:prSet presAssocID="{39E983AF-A9E9-4BA9-9ACC-873F3263BF69}" presName="sibTrans" presStyleCnt="0"/>
      <dgm:spPr/>
    </dgm:pt>
    <dgm:pt modelId="{1CD638F3-09F6-4E36-8FE6-A78A781ADD14}" type="pres">
      <dgm:prSet presAssocID="{FE551294-0C36-4826-B4C3-00AA50B95CD7}" presName="node" presStyleLbl="node1" presStyleIdx="8" presStyleCnt="11">
        <dgm:presLayoutVars>
          <dgm:bulletEnabled val="1"/>
        </dgm:presLayoutVars>
      </dgm:prSet>
      <dgm:spPr/>
    </dgm:pt>
    <dgm:pt modelId="{9DC97E9F-E6FD-4EB3-A0DD-7C53173D3AD2}" type="pres">
      <dgm:prSet presAssocID="{9E5FDBDA-C0A1-4BC2-AD07-9AD80ECEC298}" presName="sibTrans" presStyleCnt="0"/>
      <dgm:spPr/>
    </dgm:pt>
    <dgm:pt modelId="{BB208E5B-027F-4805-ABA5-A1B7F1195940}" type="pres">
      <dgm:prSet presAssocID="{70DF285B-8443-415E-9F16-AAEDD33A8919}" presName="node" presStyleLbl="node1" presStyleIdx="9" presStyleCnt="11">
        <dgm:presLayoutVars>
          <dgm:bulletEnabled val="1"/>
        </dgm:presLayoutVars>
      </dgm:prSet>
      <dgm:spPr/>
    </dgm:pt>
    <dgm:pt modelId="{E80C24A3-1FCA-4B54-B3B8-A3F74349D12C}" type="pres">
      <dgm:prSet presAssocID="{6F3874C4-1945-4E19-8130-2F9F05E94D20}" presName="sibTrans" presStyleCnt="0"/>
      <dgm:spPr/>
    </dgm:pt>
    <dgm:pt modelId="{5537E294-2FE8-494F-8B79-23EEEA5AF23E}" type="pres">
      <dgm:prSet presAssocID="{4B37EBD8-DE61-4B19-89D2-D2D7AF23B17F}" presName="node" presStyleLbl="node1" presStyleIdx="10" presStyleCnt="11">
        <dgm:presLayoutVars>
          <dgm:bulletEnabled val="1"/>
        </dgm:presLayoutVars>
      </dgm:prSet>
      <dgm:spPr/>
    </dgm:pt>
  </dgm:ptLst>
  <dgm:cxnLst>
    <dgm:cxn modelId="{67C55F06-586E-45FC-A795-5234512F545B}" srcId="{98B6D721-FF01-41D5-9CAB-9ACBC1A2A2C8}" destId="{6791B263-C991-44BB-A30F-28586DB17DC2}" srcOrd="2" destOrd="0" parTransId="{9F4025D7-48E8-4CCE-873D-2E7DCCC4C6E0}" sibTransId="{2AC74543-5847-49C6-80F4-2CB96B68E5C6}"/>
    <dgm:cxn modelId="{3AD9D306-C4DA-4D52-A41C-787FF5F3F615}" srcId="{98B6D721-FF01-41D5-9CAB-9ACBC1A2A2C8}" destId="{2CFF513A-8564-4BCE-A561-12AF6B78D15F}" srcOrd="3" destOrd="0" parTransId="{B9DED676-842D-4A7F-A3F6-8529C06BCFAF}" sibTransId="{12A2A16B-3725-46BA-AE41-272C0CA84EA9}"/>
    <dgm:cxn modelId="{47F1F508-53DA-4125-B898-F71F7AC368C2}" srcId="{98B6D721-FF01-41D5-9CAB-9ACBC1A2A2C8}" destId="{6C135CC2-BC51-4B7E-ABDA-8BD0B3AD64EB}" srcOrd="1" destOrd="0" parTransId="{D63C98B8-4B25-4CB3-9DD7-4379EB344A1F}" sibTransId="{6D9B3955-7B35-4604-B826-B1C867568F18}"/>
    <dgm:cxn modelId="{F106D60D-75D1-452C-A370-5512E3B88D19}" srcId="{98B6D721-FF01-41D5-9CAB-9ACBC1A2A2C8}" destId="{4B37EBD8-DE61-4B19-89D2-D2D7AF23B17F}" srcOrd="10" destOrd="0" parTransId="{0CE83345-2526-4A44-A32E-869074C8756C}" sibTransId="{7061C436-CA58-4D2F-BD03-7E023B10B7B9}"/>
    <dgm:cxn modelId="{4B7E0120-305D-439A-BC5F-B680A88088BF}" srcId="{98B6D721-FF01-41D5-9CAB-9ACBC1A2A2C8}" destId="{3E15C19F-E689-4D76-9F8D-7A4369B7CDC2}" srcOrd="6" destOrd="0" parTransId="{98893051-CF17-4C3C-9516-D2BA4BF9925C}" sibTransId="{CFEB7B0B-97A0-4872-ABA5-9F06C08C1424}"/>
    <dgm:cxn modelId="{DF76ED24-AC2F-43FA-A83B-1647454CB8C1}" srcId="{98B6D721-FF01-41D5-9CAB-9ACBC1A2A2C8}" destId="{DCE4FB20-CFA3-4249-9278-1390EBCB4B8A}" srcOrd="7" destOrd="0" parTransId="{99889838-24C1-4CB1-9755-A75A128D384F}" sibTransId="{39E983AF-A9E9-4BA9-9ACC-873F3263BF69}"/>
    <dgm:cxn modelId="{BA54DD27-1FA8-4320-BBC2-4D280931AD00}" type="presOf" srcId="{6791B263-C991-44BB-A30F-28586DB17DC2}" destId="{34E0FC8F-95C1-4283-A90F-72E60C7DA9D9}" srcOrd="0" destOrd="0" presId="urn:microsoft.com/office/officeart/2005/8/layout/default"/>
    <dgm:cxn modelId="{4AC18429-F6F4-4FD7-9B35-BB36C8C9E5C3}" srcId="{98B6D721-FF01-41D5-9CAB-9ACBC1A2A2C8}" destId="{70DF285B-8443-415E-9F16-AAEDD33A8919}" srcOrd="9" destOrd="0" parTransId="{662958A1-A7CE-49F6-B60A-CA7218B989E3}" sibTransId="{6F3874C4-1945-4E19-8130-2F9F05E94D20}"/>
    <dgm:cxn modelId="{D3CEF62B-6A10-4B14-AF63-A33B4E383895}" type="presOf" srcId="{70DF285B-8443-415E-9F16-AAEDD33A8919}" destId="{BB208E5B-027F-4805-ABA5-A1B7F1195940}" srcOrd="0" destOrd="0" presId="urn:microsoft.com/office/officeart/2005/8/layout/default"/>
    <dgm:cxn modelId="{7AD2ED2E-022F-4435-8888-74EB0A213165}" type="presOf" srcId="{DCE4FB20-CFA3-4249-9278-1390EBCB4B8A}" destId="{AFEE08F6-A848-42F9-AE7C-5C7C1767E2E7}" srcOrd="0" destOrd="0" presId="urn:microsoft.com/office/officeart/2005/8/layout/default"/>
    <dgm:cxn modelId="{D0DDB72F-A296-4A9E-BFC1-2C3363F3EEF6}" type="presOf" srcId="{CA9F1A2C-3EA5-418F-B971-F091A68FCDC4}" destId="{1F5435E6-9455-4DD7-A50C-5B00D786AA5E}" srcOrd="0" destOrd="0" presId="urn:microsoft.com/office/officeart/2005/8/layout/default"/>
    <dgm:cxn modelId="{23F9FF37-BD62-4A58-8145-F0D680B2FE7F}" type="presOf" srcId="{3E15C19F-E689-4D76-9F8D-7A4369B7CDC2}" destId="{E8389198-A809-46BA-819D-79379DBDAF55}" srcOrd="0" destOrd="0" presId="urn:microsoft.com/office/officeart/2005/8/layout/default"/>
    <dgm:cxn modelId="{3CCF383D-74A6-4E84-90FB-5BF06AEECF3D}" srcId="{98B6D721-FF01-41D5-9CAB-9ACBC1A2A2C8}" destId="{B352AB06-2819-4F0A-9713-3D7CFA73BA1B}" srcOrd="5" destOrd="0" parTransId="{017E9988-0C4E-4EAA-9F74-49539AA0E18E}" sibTransId="{E0BE0E6E-B97E-4691-B78F-E7638E48FFCB}"/>
    <dgm:cxn modelId="{3B20894B-C413-4C18-BD27-E51F7517C812}" srcId="{98B6D721-FF01-41D5-9CAB-9ACBC1A2A2C8}" destId="{2CB8E0D3-D415-4A1A-B1D2-659C7231C113}" srcOrd="0" destOrd="0" parTransId="{FA26D999-37FC-40B7-966D-B4AD838FCD11}" sibTransId="{F1E38CEE-3B1C-4750-B77E-856B7A29D963}"/>
    <dgm:cxn modelId="{2A9B245A-609F-451E-A363-5B1A93E7B323}" type="presOf" srcId="{FE551294-0C36-4826-B4C3-00AA50B95CD7}" destId="{1CD638F3-09F6-4E36-8FE6-A78A781ADD14}" srcOrd="0" destOrd="0" presId="urn:microsoft.com/office/officeart/2005/8/layout/default"/>
    <dgm:cxn modelId="{6E141586-C0AD-45AB-9E5F-0DEA55894DBC}" srcId="{98B6D721-FF01-41D5-9CAB-9ACBC1A2A2C8}" destId="{FE551294-0C36-4826-B4C3-00AA50B95CD7}" srcOrd="8" destOrd="0" parTransId="{E1DC0E03-781F-4063-9A4F-F7654B193ABB}" sibTransId="{9E5FDBDA-C0A1-4BC2-AD07-9AD80ECEC298}"/>
    <dgm:cxn modelId="{4D6E3A99-00A5-4007-9833-3A6A3BFA9C02}" type="presOf" srcId="{2CFF513A-8564-4BCE-A561-12AF6B78D15F}" destId="{C6302CAE-2B18-47BD-98FB-1872EE2A35D4}" srcOrd="0" destOrd="0" presId="urn:microsoft.com/office/officeart/2005/8/layout/default"/>
    <dgm:cxn modelId="{78ECD999-F326-4F1A-8A5C-3F008AA90D9B}" type="presOf" srcId="{98B6D721-FF01-41D5-9CAB-9ACBC1A2A2C8}" destId="{FBEA14F1-8D18-4D2A-A598-7386CF6B36E1}" srcOrd="0" destOrd="0" presId="urn:microsoft.com/office/officeart/2005/8/layout/default"/>
    <dgm:cxn modelId="{5D15A8B9-128F-469A-BA00-B53978BFDCE3}" type="presOf" srcId="{2CB8E0D3-D415-4A1A-B1D2-659C7231C113}" destId="{6BFCAD06-92A1-468A-97B6-CC0A91BFA0D7}" srcOrd="0" destOrd="0" presId="urn:microsoft.com/office/officeart/2005/8/layout/default"/>
    <dgm:cxn modelId="{B8F9DFBD-3F53-443F-9F60-088FE197F4DD}" type="presOf" srcId="{B352AB06-2819-4F0A-9713-3D7CFA73BA1B}" destId="{F70A032A-5350-45F0-BEA6-ADD1AF131148}" srcOrd="0" destOrd="0" presId="urn:microsoft.com/office/officeart/2005/8/layout/default"/>
    <dgm:cxn modelId="{BCA543D7-8A7A-4739-B626-A3BE7E866D90}" type="presOf" srcId="{6C135CC2-BC51-4B7E-ABDA-8BD0B3AD64EB}" destId="{DF6F07F0-86C0-4BBA-8340-C6D86AE3B367}" srcOrd="0" destOrd="0" presId="urn:microsoft.com/office/officeart/2005/8/layout/default"/>
    <dgm:cxn modelId="{FD7FD1F8-5835-4E4A-BF84-895638F3D762}" srcId="{98B6D721-FF01-41D5-9CAB-9ACBC1A2A2C8}" destId="{CA9F1A2C-3EA5-418F-B971-F091A68FCDC4}" srcOrd="4" destOrd="0" parTransId="{0AD96329-BAEB-4366-BA3E-B2CAB030291D}" sibTransId="{616BF8A6-A6D6-4DAA-804B-10CC16AE0E7C}"/>
    <dgm:cxn modelId="{1073FDFE-09E4-4015-BC74-76AB7CC7CE62}" type="presOf" srcId="{4B37EBD8-DE61-4B19-89D2-D2D7AF23B17F}" destId="{5537E294-2FE8-494F-8B79-23EEEA5AF23E}" srcOrd="0" destOrd="0" presId="urn:microsoft.com/office/officeart/2005/8/layout/default"/>
    <dgm:cxn modelId="{D6C1E785-B370-450C-A9E0-20C903056BC1}" type="presParOf" srcId="{FBEA14F1-8D18-4D2A-A598-7386CF6B36E1}" destId="{6BFCAD06-92A1-468A-97B6-CC0A91BFA0D7}" srcOrd="0" destOrd="0" presId="urn:microsoft.com/office/officeart/2005/8/layout/default"/>
    <dgm:cxn modelId="{02A8B6D6-067E-4A93-99E3-F1FA731034D1}" type="presParOf" srcId="{FBEA14F1-8D18-4D2A-A598-7386CF6B36E1}" destId="{A24D4286-0B17-41AE-B14C-88BC19DB437B}" srcOrd="1" destOrd="0" presId="urn:microsoft.com/office/officeart/2005/8/layout/default"/>
    <dgm:cxn modelId="{67BA7A0B-9D1A-4C8C-95E6-30477AACED2F}" type="presParOf" srcId="{FBEA14F1-8D18-4D2A-A598-7386CF6B36E1}" destId="{DF6F07F0-86C0-4BBA-8340-C6D86AE3B367}" srcOrd="2" destOrd="0" presId="urn:microsoft.com/office/officeart/2005/8/layout/default"/>
    <dgm:cxn modelId="{E16573BE-9B3A-45F2-84B5-80FA04F7AD13}" type="presParOf" srcId="{FBEA14F1-8D18-4D2A-A598-7386CF6B36E1}" destId="{F3A03EE3-EF5A-4D24-90E3-2817AFB9147B}" srcOrd="3" destOrd="0" presId="urn:microsoft.com/office/officeart/2005/8/layout/default"/>
    <dgm:cxn modelId="{4D83C94A-B262-4381-896C-A4E7EA3CFB41}" type="presParOf" srcId="{FBEA14F1-8D18-4D2A-A598-7386CF6B36E1}" destId="{34E0FC8F-95C1-4283-A90F-72E60C7DA9D9}" srcOrd="4" destOrd="0" presId="urn:microsoft.com/office/officeart/2005/8/layout/default"/>
    <dgm:cxn modelId="{ED781515-BDD6-4D41-ADD8-7C6187561D39}" type="presParOf" srcId="{FBEA14F1-8D18-4D2A-A598-7386CF6B36E1}" destId="{AB41A6D0-ACCD-40F6-B77E-22A44ACF7C68}" srcOrd="5" destOrd="0" presId="urn:microsoft.com/office/officeart/2005/8/layout/default"/>
    <dgm:cxn modelId="{6A6F625F-D1E6-4961-9978-8C39EAA9F9E6}" type="presParOf" srcId="{FBEA14F1-8D18-4D2A-A598-7386CF6B36E1}" destId="{C6302CAE-2B18-47BD-98FB-1872EE2A35D4}" srcOrd="6" destOrd="0" presId="urn:microsoft.com/office/officeart/2005/8/layout/default"/>
    <dgm:cxn modelId="{8950AAF8-E688-4868-B716-6D7937E3AC4D}" type="presParOf" srcId="{FBEA14F1-8D18-4D2A-A598-7386CF6B36E1}" destId="{7252B1D7-C9A4-46D4-A861-31537F340928}" srcOrd="7" destOrd="0" presId="urn:microsoft.com/office/officeart/2005/8/layout/default"/>
    <dgm:cxn modelId="{3AD85DFB-88BF-4262-A234-1233AD19E3C2}" type="presParOf" srcId="{FBEA14F1-8D18-4D2A-A598-7386CF6B36E1}" destId="{1F5435E6-9455-4DD7-A50C-5B00D786AA5E}" srcOrd="8" destOrd="0" presId="urn:microsoft.com/office/officeart/2005/8/layout/default"/>
    <dgm:cxn modelId="{246D1921-6B81-4F4A-8437-699F2DDFDACB}" type="presParOf" srcId="{FBEA14F1-8D18-4D2A-A598-7386CF6B36E1}" destId="{CB4AC335-627D-48C3-88F9-2FA30353C69A}" srcOrd="9" destOrd="0" presId="urn:microsoft.com/office/officeart/2005/8/layout/default"/>
    <dgm:cxn modelId="{95553879-FA93-4842-873D-40FC04E88FDC}" type="presParOf" srcId="{FBEA14F1-8D18-4D2A-A598-7386CF6B36E1}" destId="{F70A032A-5350-45F0-BEA6-ADD1AF131148}" srcOrd="10" destOrd="0" presId="urn:microsoft.com/office/officeart/2005/8/layout/default"/>
    <dgm:cxn modelId="{8E9E8A10-DDEE-46D0-988E-5B180A8F1FB0}" type="presParOf" srcId="{FBEA14F1-8D18-4D2A-A598-7386CF6B36E1}" destId="{48EC41F5-6383-4067-BC98-9D517A0C2401}" srcOrd="11" destOrd="0" presId="urn:microsoft.com/office/officeart/2005/8/layout/default"/>
    <dgm:cxn modelId="{BE041D99-2CD3-4828-9DB2-BFF3DE6E01BF}" type="presParOf" srcId="{FBEA14F1-8D18-4D2A-A598-7386CF6B36E1}" destId="{E8389198-A809-46BA-819D-79379DBDAF55}" srcOrd="12" destOrd="0" presId="urn:microsoft.com/office/officeart/2005/8/layout/default"/>
    <dgm:cxn modelId="{38D9E2C5-816C-4ABB-A75D-335B2A80ED0A}" type="presParOf" srcId="{FBEA14F1-8D18-4D2A-A598-7386CF6B36E1}" destId="{23C58E40-E702-4E85-B0D7-748770CE14F3}" srcOrd="13" destOrd="0" presId="urn:microsoft.com/office/officeart/2005/8/layout/default"/>
    <dgm:cxn modelId="{9846BC5B-9C76-4602-A6ED-25A49B847A51}" type="presParOf" srcId="{FBEA14F1-8D18-4D2A-A598-7386CF6B36E1}" destId="{AFEE08F6-A848-42F9-AE7C-5C7C1767E2E7}" srcOrd="14" destOrd="0" presId="urn:microsoft.com/office/officeart/2005/8/layout/default"/>
    <dgm:cxn modelId="{EDD70520-DE94-47B4-9765-EBFFF070D688}" type="presParOf" srcId="{FBEA14F1-8D18-4D2A-A598-7386CF6B36E1}" destId="{76891835-C7CD-47E8-92F2-7B168039C934}" srcOrd="15" destOrd="0" presId="urn:microsoft.com/office/officeart/2005/8/layout/default"/>
    <dgm:cxn modelId="{A82A1E2A-8346-4065-A8C7-88A649721534}" type="presParOf" srcId="{FBEA14F1-8D18-4D2A-A598-7386CF6B36E1}" destId="{1CD638F3-09F6-4E36-8FE6-A78A781ADD14}" srcOrd="16" destOrd="0" presId="urn:microsoft.com/office/officeart/2005/8/layout/default"/>
    <dgm:cxn modelId="{D53EF41C-CA22-47AC-BD0C-BD090075E29C}" type="presParOf" srcId="{FBEA14F1-8D18-4D2A-A598-7386CF6B36E1}" destId="{9DC97E9F-E6FD-4EB3-A0DD-7C53173D3AD2}" srcOrd="17" destOrd="0" presId="urn:microsoft.com/office/officeart/2005/8/layout/default"/>
    <dgm:cxn modelId="{8F11C007-25CC-4830-9C37-667747E9B31A}" type="presParOf" srcId="{FBEA14F1-8D18-4D2A-A598-7386CF6B36E1}" destId="{BB208E5B-027F-4805-ABA5-A1B7F1195940}" srcOrd="18" destOrd="0" presId="urn:microsoft.com/office/officeart/2005/8/layout/default"/>
    <dgm:cxn modelId="{00ABA9BE-3E1D-4F4D-ACFA-D2A6BEB7C480}" type="presParOf" srcId="{FBEA14F1-8D18-4D2A-A598-7386CF6B36E1}" destId="{E80C24A3-1FCA-4B54-B3B8-A3F74349D12C}" srcOrd="19" destOrd="0" presId="urn:microsoft.com/office/officeart/2005/8/layout/default"/>
    <dgm:cxn modelId="{C062A6D0-6842-43A4-9941-4620F59D0F01}" type="presParOf" srcId="{FBEA14F1-8D18-4D2A-A598-7386CF6B36E1}" destId="{5537E294-2FE8-494F-8B79-23EEEA5AF23E}" srcOrd="2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CAD06-92A1-468A-97B6-CC0A91BFA0D7}">
      <dsp:nvSpPr>
        <dsp:cNvPr id="0" name=""/>
        <dsp:cNvSpPr/>
      </dsp:nvSpPr>
      <dsp:spPr>
        <a:xfrm>
          <a:off x="0" y="126698"/>
          <a:ext cx="1855400" cy="11132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Reviewing uniform policies</a:t>
          </a:r>
        </a:p>
      </dsp:txBody>
      <dsp:txXfrm>
        <a:off x="0" y="126698"/>
        <a:ext cx="1855400" cy="1113240"/>
      </dsp:txXfrm>
    </dsp:sp>
    <dsp:sp modelId="{DF6F07F0-86C0-4BBA-8340-C6D86AE3B367}">
      <dsp:nvSpPr>
        <dsp:cNvPr id="0" name=""/>
        <dsp:cNvSpPr/>
      </dsp:nvSpPr>
      <dsp:spPr>
        <a:xfrm>
          <a:off x="2040941" y="126698"/>
          <a:ext cx="1855400" cy="11132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Breakfast clubs and free snacks</a:t>
          </a:r>
        </a:p>
      </dsp:txBody>
      <dsp:txXfrm>
        <a:off x="2040941" y="126698"/>
        <a:ext cx="1855400" cy="1113240"/>
      </dsp:txXfrm>
    </dsp:sp>
    <dsp:sp modelId="{34E0FC8F-95C1-4283-A90F-72E60C7DA9D9}">
      <dsp:nvSpPr>
        <dsp:cNvPr id="0" name=""/>
        <dsp:cNvSpPr/>
      </dsp:nvSpPr>
      <dsp:spPr>
        <a:xfrm>
          <a:off x="4081882" y="126698"/>
          <a:ext cx="1855400" cy="11132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Take what you need trollies</a:t>
          </a:r>
        </a:p>
      </dsp:txBody>
      <dsp:txXfrm>
        <a:off x="4081882" y="126698"/>
        <a:ext cx="1855400" cy="1113240"/>
      </dsp:txXfrm>
    </dsp:sp>
    <dsp:sp modelId="{C6302CAE-2B18-47BD-98FB-1872EE2A35D4}">
      <dsp:nvSpPr>
        <dsp:cNvPr id="0" name=""/>
        <dsp:cNvSpPr/>
      </dsp:nvSpPr>
      <dsp:spPr>
        <a:xfrm>
          <a:off x="0" y="1425478"/>
          <a:ext cx="1855400" cy="11132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Device lending schemes</a:t>
          </a:r>
        </a:p>
      </dsp:txBody>
      <dsp:txXfrm>
        <a:off x="0" y="1425478"/>
        <a:ext cx="1855400" cy="1113240"/>
      </dsp:txXfrm>
    </dsp:sp>
    <dsp:sp modelId="{1F5435E6-9455-4DD7-A50C-5B00D786AA5E}">
      <dsp:nvSpPr>
        <dsp:cNvPr id="0" name=""/>
        <dsp:cNvSpPr/>
      </dsp:nvSpPr>
      <dsp:spPr>
        <a:xfrm>
          <a:off x="2040941" y="1425478"/>
          <a:ext cx="1855400" cy="11132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Supporting families with entitlements</a:t>
          </a:r>
        </a:p>
      </dsp:txBody>
      <dsp:txXfrm>
        <a:off x="2040941" y="1425478"/>
        <a:ext cx="1855400" cy="1113240"/>
      </dsp:txXfrm>
    </dsp:sp>
    <dsp:sp modelId="{F70A032A-5350-45F0-BEA6-ADD1AF131148}">
      <dsp:nvSpPr>
        <dsp:cNvPr id="0" name=""/>
        <dsp:cNvSpPr/>
      </dsp:nvSpPr>
      <dsp:spPr>
        <a:xfrm>
          <a:off x="4081882" y="1425478"/>
          <a:ext cx="1855400" cy="11132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Low cost and free fun events</a:t>
          </a:r>
        </a:p>
      </dsp:txBody>
      <dsp:txXfrm>
        <a:off x="4081882" y="1425478"/>
        <a:ext cx="1855400" cy="1113240"/>
      </dsp:txXfrm>
    </dsp:sp>
    <dsp:sp modelId="{E8389198-A809-46BA-819D-79379DBDAF55}">
      <dsp:nvSpPr>
        <dsp:cNvPr id="0" name=""/>
        <dsp:cNvSpPr/>
      </dsp:nvSpPr>
      <dsp:spPr>
        <a:xfrm>
          <a:off x="0" y="2724259"/>
          <a:ext cx="1855400" cy="11132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Donation only charity days</a:t>
          </a:r>
        </a:p>
      </dsp:txBody>
      <dsp:txXfrm>
        <a:off x="0" y="2724259"/>
        <a:ext cx="1855400" cy="1113240"/>
      </dsp:txXfrm>
    </dsp:sp>
    <dsp:sp modelId="{AFEE08F6-A848-42F9-AE7C-5C7C1767E2E7}">
      <dsp:nvSpPr>
        <dsp:cNvPr id="0" name=""/>
        <dsp:cNvSpPr/>
      </dsp:nvSpPr>
      <dsp:spPr>
        <a:xfrm>
          <a:off x="2040941" y="2724259"/>
          <a:ext cx="1855400" cy="11132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Prom/ Halloween swap shops</a:t>
          </a:r>
        </a:p>
      </dsp:txBody>
      <dsp:txXfrm>
        <a:off x="2040941" y="2724259"/>
        <a:ext cx="1855400" cy="1113240"/>
      </dsp:txXfrm>
    </dsp:sp>
    <dsp:sp modelId="{1CD638F3-09F6-4E36-8FE6-A78A781ADD14}">
      <dsp:nvSpPr>
        <dsp:cNvPr id="0" name=""/>
        <dsp:cNvSpPr/>
      </dsp:nvSpPr>
      <dsp:spPr>
        <a:xfrm>
          <a:off x="4081882" y="2724259"/>
          <a:ext cx="1855400" cy="11132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Clear yearly cost calendar for families</a:t>
          </a:r>
        </a:p>
      </dsp:txBody>
      <dsp:txXfrm>
        <a:off x="4081882" y="2724259"/>
        <a:ext cx="1855400" cy="1113240"/>
      </dsp:txXfrm>
    </dsp:sp>
    <dsp:sp modelId="{BB208E5B-027F-4805-ABA5-A1B7F1195940}">
      <dsp:nvSpPr>
        <dsp:cNvPr id="0" name=""/>
        <dsp:cNvSpPr/>
      </dsp:nvSpPr>
      <dsp:spPr>
        <a:xfrm>
          <a:off x="1020470" y="4023040"/>
          <a:ext cx="1855400" cy="11132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Free clubs with equipment</a:t>
          </a:r>
        </a:p>
      </dsp:txBody>
      <dsp:txXfrm>
        <a:off x="1020470" y="4023040"/>
        <a:ext cx="1855400" cy="1113240"/>
      </dsp:txXfrm>
    </dsp:sp>
    <dsp:sp modelId="{5537E294-2FE8-494F-8B79-23EEEA5AF23E}">
      <dsp:nvSpPr>
        <dsp:cNvPr id="0" name=""/>
        <dsp:cNvSpPr/>
      </dsp:nvSpPr>
      <dsp:spPr>
        <a:xfrm>
          <a:off x="3061411" y="4023040"/>
          <a:ext cx="1855400" cy="11132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PEF subsidising school trip costs</a:t>
          </a:r>
        </a:p>
      </dsp:txBody>
      <dsp:txXfrm>
        <a:off x="3061411" y="4023040"/>
        <a:ext cx="1855400" cy="11132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776BA2-1CF7-47CA-B9F1-3B2CDC03CDCE}" type="datetimeFigureOut">
              <a:t>11/25/2024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EC1D54-C7A9-4D57-A48D-2A422EA823E0}" type="slidenum">
              <a:t>‹#›</a:t>
            </a:fld>
            <a:endParaRPr lang="en-US"/>
          </a:p>
        </p:txBody>
      </p:sp>
    </p:spTree>
    <p:extLst>
      <p:ext uri="{BB962C8B-B14F-4D97-AF65-F5344CB8AC3E}">
        <p14:creationId xmlns:p14="http://schemas.microsoft.com/office/powerpoint/2010/main" val="306599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68FCE5F-9011-482A-AD70-394681379FF0}" type="slidenum">
              <a:rPr lang="en-GB" smtClean="0"/>
              <a:t>1</a:t>
            </a:fld>
            <a:endParaRPr lang="en-GB"/>
          </a:p>
        </p:txBody>
      </p:sp>
    </p:spTree>
    <p:extLst>
      <p:ext uri="{BB962C8B-B14F-4D97-AF65-F5344CB8AC3E}">
        <p14:creationId xmlns:p14="http://schemas.microsoft.com/office/powerpoint/2010/main" val="1203997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6EC1D54-C7A9-4D57-A48D-2A422EA823E0}" type="slidenum">
              <a:rPr lang="en-US"/>
              <a:t>10</a:t>
            </a:fld>
            <a:endParaRPr lang="en-US"/>
          </a:p>
        </p:txBody>
      </p:sp>
    </p:spTree>
    <p:extLst>
      <p:ext uri="{BB962C8B-B14F-4D97-AF65-F5344CB8AC3E}">
        <p14:creationId xmlns:p14="http://schemas.microsoft.com/office/powerpoint/2010/main" val="3787178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panose="020F0502020204030204"/>
                <a:cs typeface="Calibri"/>
              </a:rPr>
              <a:t> </a:t>
            </a:r>
            <a:endParaRPr lang="en-US" dirty="0"/>
          </a:p>
        </p:txBody>
      </p:sp>
      <p:sp>
        <p:nvSpPr>
          <p:cNvPr id="4" name="Slide Number Placeholder 3"/>
          <p:cNvSpPr>
            <a:spLocks noGrp="1"/>
          </p:cNvSpPr>
          <p:nvPr>
            <p:ph type="sldNum" sz="quarter" idx="5"/>
          </p:nvPr>
        </p:nvSpPr>
        <p:spPr/>
        <p:txBody>
          <a:bodyPr/>
          <a:lstStyle/>
          <a:p>
            <a:fld id="{16EC1D54-C7A9-4D57-A48D-2A422EA823E0}" type="slidenum">
              <a:rPr lang="en-US"/>
              <a:t>11</a:t>
            </a:fld>
            <a:endParaRPr lang="en-US"/>
          </a:p>
        </p:txBody>
      </p:sp>
    </p:spTree>
    <p:extLst>
      <p:ext uri="{BB962C8B-B14F-4D97-AF65-F5344CB8AC3E}">
        <p14:creationId xmlns:p14="http://schemas.microsoft.com/office/powerpoint/2010/main" val="1552578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cs typeface="Calibri"/>
            </a:endParaRPr>
          </a:p>
          <a:p>
            <a:pPr>
              <a:defRPr/>
            </a:pPr>
            <a:endParaRPr lang="en-GB" sz="1200" b="1">
              <a:solidFill>
                <a:srgbClr val="3399FF"/>
              </a:solidFill>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A815DFDC-5905-4BEE-94EA-ABEA9187D40C}" type="slidenum">
              <a:rPr lang="en-GB" smtClean="0"/>
              <a:t>13</a:t>
            </a:fld>
            <a:endParaRPr lang="en-GB"/>
          </a:p>
        </p:txBody>
      </p:sp>
    </p:spTree>
    <p:extLst>
      <p:ext uri="{BB962C8B-B14F-4D97-AF65-F5344CB8AC3E}">
        <p14:creationId xmlns:p14="http://schemas.microsoft.com/office/powerpoint/2010/main" val="3368858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BF6F31F-EFED-4032-8232-91CB8899DC5C}" type="slidenum">
              <a:rPr lang="en-GB" smtClean="0"/>
              <a:t>15</a:t>
            </a:fld>
            <a:endParaRPr lang="en-GB"/>
          </a:p>
        </p:txBody>
      </p:sp>
    </p:spTree>
    <p:extLst>
      <p:ext uri="{BB962C8B-B14F-4D97-AF65-F5344CB8AC3E}">
        <p14:creationId xmlns:p14="http://schemas.microsoft.com/office/powerpoint/2010/main" val="2767989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6EC1D54-C7A9-4D57-A48D-2A422EA823E0}" type="slidenum">
              <a:rPr lang="en-US"/>
              <a:t>17</a:t>
            </a:fld>
            <a:endParaRPr lang="en-US"/>
          </a:p>
        </p:txBody>
      </p:sp>
    </p:spTree>
    <p:extLst>
      <p:ext uri="{BB962C8B-B14F-4D97-AF65-F5344CB8AC3E}">
        <p14:creationId xmlns:p14="http://schemas.microsoft.com/office/powerpoint/2010/main" val="264726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000000"/>
              </a:solidFill>
              <a:latin typeface="Calibri" panose="020F0502020204030204"/>
              <a:ea typeface="Calibri" panose="020F0502020204030204"/>
              <a:cs typeface="Calibri"/>
            </a:endParaRPr>
          </a:p>
          <a:p>
            <a:pPr fontAlgn="base"/>
            <a:endParaRPr lang="en-US">
              <a:solidFill>
                <a:srgbClr val="000000"/>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068FCE5F-9011-482A-AD70-394681379FF0}" type="slidenum">
              <a:rPr lang="en-GB" smtClean="0"/>
              <a:t>18</a:t>
            </a:fld>
            <a:endParaRPr lang="en-GB"/>
          </a:p>
        </p:txBody>
      </p:sp>
    </p:spTree>
    <p:extLst>
      <p:ext uri="{BB962C8B-B14F-4D97-AF65-F5344CB8AC3E}">
        <p14:creationId xmlns:p14="http://schemas.microsoft.com/office/powerpoint/2010/main" val="2539388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78C7685E-2CEC-4D66-9055-EC0B0472FAE1}" type="slidenum">
              <a:rPr lang="en-US"/>
              <a:t>19</a:t>
            </a:fld>
            <a:endParaRPr lang="en-US"/>
          </a:p>
        </p:txBody>
      </p:sp>
    </p:spTree>
    <p:extLst>
      <p:ext uri="{BB962C8B-B14F-4D97-AF65-F5344CB8AC3E}">
        <p14:creationId xmlns:p14="http://schemas.microsoft.com/office/powerpoint/2010/main" val="1541617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endParaRPr lang="en-GB" dirty="0">
              <a:cs typeface="Calibri"/>
            </a:endParaRPr>
          </a:p>
        </p:txBody>
      </p:sp>
      <p:sp>
        <p:nvSpPr>
          <p:cNvPr id="4" name="Slide Number Placeholder 3"/>
          <p:cNvSpPr>
            <a:spLocks noGrp="1"/>
          </p:cNvSpPr>
          <p:nvPr>
            <p:ph type="sldNum" sz="quarter" idx="5"/>
          </p:nvPr>
        </p:nvSpPr>
        <p:spPr/>
        <p:txBody>
          <a:bodyPr/>
          <a:lstStyle/>
          <a:p>
            <a:fld id="{0E17C84C-2438-4473-8CF6-DFBBB34F6450}" type="slidenum">
              <a:rPr lang="en-US"/>
              <a:t>2</a:t>
            </a:fld>
            <a:endParaRPr lang="en-US"/>
          </a:p>
        </p:txBody>
      </p:sp>
    </p:spTree>
    <p:extLst>
      <p:ext uri="{BB962C8B-B14F-4D97-AF65-F5344CB8AC3E}">
        <p14:creationId xmlns:p14="http://schemas.microsoft.com/office/powerpoint/2010/main" val="683120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Arial"/>
              <a:buChar char="•"/>
            </a:pPr>
            <a:endParaRPr lang="en-GB" dirty="0">
              <a:solidFill>
                <a:srgbClr val="201C40"/>
              </a:solidFill>
              <a:cs typeface="Calibri"/>
            </a:endParaRPr>
          </a:p>
        </p:txBody>
      </p:sp>
      <p:sp>
        <p:nvSpPr>
          <p:cNvPr id="4" name="Slide Number Placeholder 3"/>
          <p:cNvSpPr>
            <a:spLocks noGrp="1"/>
          </p:cNvSpPr>
          <p:nvPr>
            <p:ph type="sldNum" sz="quarter" idx="5"/>
          </p:nvPr>
        </p:nvSpPr>
        <p:spPr/>
        <p:txBody>
          <a:bodyPr/>
          <a:lstStyle/>
          <a:p>
            <a:fld id="{0E17C84C-2438-4473-8CF6-DFBBB34F6450}" type="slidenum">
              <a:rPr lang="en-GB" smtClean="0"/>
              <a:t>3</a:t>
            </a:fld>
            <a:endParaRPr lang="en-GB"/>
          </a:p>
        </p:txBody>
      </p:sp>
    </p:spTree>
    <p:extLst>
      <p:ext uri="{BB962C8B-B14F-4D97-AF65-F5344CB8AC3E}">
        <p14:creationId xmlns:p14="http://schemas.microsoft.com/office/powerpoint/2010/main" val="3443248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67EDF925-8301-4E8F-8AD5-65398E0702E8}" type="slidenum">
              <a:rPr lang="en-GB" smtClean="0"/>
              <a:t>4</a:t>
            </a:fld>
            <a:endParaRPr lang="en-GB"/>
          </a:p>
        </p:txBody>
      </p:sp>
    </p:spTree>
    <p:extLst>
      <p:ext uri="{BB962C8B-B14F-4D97-AF65-F5344CB8AC3E}">
        <p14:creationId xmlns:p14="http://schemas.microsoft.com/office/powerpoint/2010/main" val="2259056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cs typeface="Calibri"/>
            </a:endParaRPr>
          </a:p>
          <a:p>
            <a:pPr marL="171450" indent="-171450">
              <a:buFont typeface="Arial"/>
              <a:buChar char="•"/>
            </a:pPr>
            <a:endParaRPr lang="en-US" dirty="0">
              <a:cs typeface="Calibri"/>
            </a:endParaRPr>
          </a:p>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67EDF925-8301-4E8F-8AD5-65398E0702E8}" type="slidenum">
              <a:rPr lang="en-GB" smtClean="0"/>
              <a:t>5</a:t>
            </a:fld>
            <a:endParaRPr lang="en-GB"/>
          </a:p>
        </p:txBody>
      </p:sp>
    </p:spTree>
    <p:extLst>
      <p:ext uri="{BB962C8B-B14F-4D97-AF65-F5344CB8AC3E}">
        <p14:creationId xmlns:p14="http://schemas.microsoft.com/office/powerpoint/2010/main" val="2023386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FB9EE-EFF9-46A0-2EE3-EBD0F9D5C1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7FA274-9825-DCA1-7C18-CFC62EA69F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F96D23-6D0B-4B3E-86D4-E94BE4329429}"/>
              </a:ext>
            </a:extLst>
          </p:cNvPr>
          <p:cNvSpPr>
            <a:spLocks noGrp="1"/>
          </p:cNvSpPr>
          <p:nvPr>
            <p:ph type="body" idx="1"/>
          </p:nvPr>
        </p:nvSpPr>
        <p:spPr/>
        <p:txBody>
          <a:bodyPr/>
          <a:lstStyle/>
          <a:p>
            <a:endParaRPr lang="en-GB"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AD9791DB-64E6-F30A-61ED-99AC345BF37B}"/>
              </a:ext>
            </a:extLst>
          </p:cNvPr>
          <p:cNvSpPr>
            <a:spLocks noGrp="1"/>
          </p:cNvSpPr>
          <p:nvPr>
            <p:ph type="sldNum" sz="quarter" idx="5"/>
          </p:nvPr>
        </p:nvSpPr>
        <p:spPr/>
        <p:txBody>
          <a:bodyPr/>
          <a:lstStyle/>
          <a:p>
            <a:fld id="{068FCE5F-9011-482A-AD70-394681379FF0}" type="slidenum">
              <a:rPr lang="en-GB" smtClean="0"/>
              <a:t>6</a:t>
            </a:fld>
            <a:endParaRPr lang="en-GB"/>
          </a:p>
        </p:txBody>
      </p:sp>
    </p:spTree>
    <p:extLst>
      <p:ext uri="{BB962C8B-B14F-4D97-AF65-F5344CB8AC3E}">
        <p14:creationId xmlns:p14="http://schemas.microsoft.com/office/powerpoint/2010/main" val="3216617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6EC1D54-C7A9-4D57-A48D-2A422EA823E0}" type="slidenum">
              <a:rPr lang="en-US"/>
              <a:t>7</a:t>
            </a:fld>
            <a:endParaRPr lang="en-US"/>
          </a:p>
        </p:txBody>
      </p:sp>
    </p:spTree>
    <p:extLst>
      <p:ext uri="{BB962C8B-B14F-4D97-AF65-F5344CB8AC3E}">
        <p14:creationId xmlns:p14="http://schemas.microsoft.com/office/powerpoint/2010/main" val="1393482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6EC1D54-C7A9-4D57-A48D-2A422EA823E0}" type="slidenum">
              <a:rPr lang="en-US"/>
              <a:t>8</a:t>
            </a:fld>
            <a:endParaRPr lang="en-US"/>
          </a:p>
        </p:txBody>
      </p:sp>
    </p:spTree>
    <p:extLst>
      <p:ext uri="{BB962C8B-B14F-4D97-AF65-F5344CB8AC3E}">
        <p14:creationId xmlns:p14="http://schemas.microsoft.com/office/powerpoint/2010/main" val="1427699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6EC1D54-C7A9-4D57-A48D-2A422EA823E0}" type="slidenum">
              <a:rPr lang="en-US"/>
              <a:t>9</a:t>
            </a:fld>
            <a:endParaRPr lang="en-US"/>
          </a:p>
        </p:txBody>
      </p:sp>
    </p:spTree>
    <p:extLst>
      <p:ext uri="{BB962C8B-B14F-4D97-AF65-F5344CB8AC3E}">
        <p14:creationId xmlns:p14="http://schemas.microsoft.com/office/powerpoint/2010/main" val="2944558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87D16-BE2F-065B-12F6-C8262B360B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CBDDE5D-3F64-4AB8-B2E1-EED8F0A1D9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7778B56-C877-9BD6-E37C-BD87448A7D92}"/>
              </a:ext>
            </a:extLst>
          </p:cNvPr>
          <p:cNvSpPr>
            <a:spLocks noGrp="1"/>
          </p:cNvSpPr>
          <p:nvPr>
            <p:ph type="dt" sz="half" idx="10"/>
          </p:nvPr>
        </p:nvSpPr>
        <p:spPr/>
        <p:txBody>
          <a:bodyPr/>
          <a:lstStyle/>
          <a:p>
            <a:fld id="{31C82D49-1B1B-4983-A088-FF665B211D82}" type="datetimeFigureOut">
              <a:rPr lang="en-GB" smtClean="0"/>
              <a:t>25/11/2024</a:t>
            </a:fld>
            <a:endParaRPr lang="en-GB"/>
          </a:p>
        </p:txBody>
      </p:sp>
      <p:sp>
        <p:nvSpPr>
          <p:cNvPr id="5" name="Footer Placeholder 4">
            <a:extLst>
              <a:ext uri="{FF2B5EF4-FFF2-40B4-BE49-F238E27FC236}">
                <a16:creationId xmlns:a16="http://schemas.microsoft.com/office/drawing/2014/main" id="{0B2E9BB5-9220-93B1-21AA-4F9A71811A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E4B4B0-7273-DB82-3BE6-51BADF49C3ED}"/>
              </a:ext>
            </a:extLst>
          </p:cNvPr>
          <p:cNvSpPr>
            <a:spLocks noGrp="1"/>
          </p:cNvSpPr>
          <p:nvPr>
            <p:ph type="sldNum" sz="quarter" idx="12"/>
          </p:nvPr>
        </p:nvSpPr>
        <p:spPr/>
        <p:txBody>
          <a:bodyPr/>
          <a:lstStyle/>
          <a:p>
            <a:fld id="{4E1835F8-3CE8-4B62-B683-99B65DB2B394}" type="slidenum">
              <a:rPr lang="en-GB" smtClean="0"/>
              <a:t>‹#›</a:t>
            </a:fld>
            <a:endParaRPr lang="en-GB"/>
          </a:p>
        </p:txBody>
      </p:sp>
    </p:spTree>
    <p:extLst>
      <p:ext uri="{BB962C8B-B14F-4D97-AF65-F5344CB8AC3E}">
        <p14:creationId xmlns:p14="http://schemas.microsoft.com/office/powerpoint/2010/main" val="3152518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6F7CE-1DF1-57BA-C099-91281DA4772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CE79BD-7807-87BB-E04B-F185DE9E59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104525-2F54-A603-C449-B73731247293}"/>
              </a:ext>
            </a:extLst>
          </p:cNvPr>
          <p:cNvSpPr>
            <a:spLocks noGrp="1"/>
          </p:cNvSpPr>
          <p:nvPr>
            <p:ph type="dt" sz="half" idx="10"/>
          </p:nvPr>
        </p:nvSpPr>
        <p:spPr/>
        <p:txBody>
          <a:bodyPr/>
          <a:lstStyle/>
          <a:p>
            <a:fld id="{31C82D49-1B1B-4983-A088-FF665B211D82}" type="datetimeFigureOut">
              <a:rPr lang="en-GB" smtClean="0"/>
              <a:t>25/11/2024</a:t>
            </a:fld>
            <a:endParaRPr lang="en-GB"/>
          </a:p>
        </p:txBody>
      </p:sp>
      <p:sp>
        <p:nvSpPr>
          <p:cNvPr id="5" name="Footer Placeholder 4">
            <a:extLst>
              <a:ext uri="{FF2B5EF4-FFF2-40B4-BE49-F238E27FC236}">
                <a16:creationId xmlns:a16="http://schemas.microsoft.com/office/drawing/2014/main" id="{1F679BED-DCCC-D95F-EAA8-FD2DDF6F74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696326-DED8-15B3-E7DD-07CE92CDB826}"/>
              </a:ext>
            </a:extLst>
          </p:cNvPr>
          <p:cNvSpPr>
            <a:spLocks noGrp="1"/>
          </p:cNvSpPr>
          <p:nvPr>
            <p:ph type="sldNum" sz="quarter" idx="12"/>
          </p:nvPr>
        </p:nvSpPr>
        <p:spPr/>
        <p:txBody>
          <a:bodyPr/>
          <a:lstStyle/>
          <a:p>
            <a:fld id="{4E1835F8-3CE8-4B62-B683-99B65DB2B394}" type="slidenum">
              <a:rPr lang="en-GB" smtClean="0"/>
              <a:t>‹#›</a:t>
            </a:fld>
            <a:endParaRPr lang="en-GB"/>
          </a:p>
        </p:txBody>
      </p:sp>
    </p:spTree>
    <p:extLst>
      <p:ext uri="{BB962C8B-B14F-4D97-AF65-F5344CB8AC3E}">
        <p14:creationId xmlns:p14="http://schemas.microsoft.com/office/powerpoint/2010/main" val="2415332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635B05-69E6-9FAC-667D-C9A6C65C26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C83C92-46A6-6A47-F3E7-86696DAFC3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BD1520-46A6-705E-B7FC-72F600DB05B5}"/>
              </a:ext>
            </a:extLst>
          </p:cNvPr>
          <p:cNvSpPr>
            <a:spLocks noGrp="1"/>
          </p:cNvSpPr>
          <p:nvPr>
            <p:ph type="dt" sz="half" idx="10"/>
          </p:nvPr>
        </p:nvSpPr>
        <p:spPr/>
        <p:txBody>
          <a:bodyPr/>
          <a:lstStyle/>
          <a:p>
            <a:fld id="{31C82D49-1B1B-4983-A088-FF665B211D82}" type="datetimeFigureOut">
              <a:rPr lang="en-GB" smtClean="0"/>
              <a:t>25/11/2024</a:t>
            </a:fld>
            <a:endParaRPr lang="en-GB"/>
          </a:p>
        </p:txBody>
      </p:sp>
      <p:sp>
        <p:nvSpPr>
          <p:cNvPr id="5" name="Footer Placeholder 4">
            <a:extLst>
              <a:ext uri="{FF2B5EF4-FFF2-40B4-BE49-F238E27FC236}">
                <a16:creationId xmlns:a16="http://schemas.microsoft.com/office/drawing/2014/main" id="{08EA2578-6055-1A9E-3C07-5AF7074D5A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477085-7F8A-C905-5D2C-BE17746347EB}"/>
              </a:ext>
            </a:extLst>
          </p:cNvPr>
          <p:cNvSpPr>
            <a:spLocks noGrp="1"/>
          </p:cNvSpPr>
          <p:nvPr>
            <p:ph type="sldNum" sz="quarter" idx="12"/>
          </p:nvPr>
        </p:nvSpPr>
        <p:spPr/>
        <p:txBody>
          <a:bodyPr/>
          <a:lstStyle/>
          <a:p>
            <a:fld id="{4E1835F8-3CE8-4B62-B683-99B65DB2B394}" type="slidenum">
              <a:rPr lang="en-GB" smtClean="0"/>
              <a:t>‹#›</a:t>
            </a:fld>
            <a:endParaRPr lang="en-GB"/>
          </a:p>
        </p:txBody>
      </p:sp>
    </p:spTree>
    <p:extLst>
      <p:ext uri="{BB962C8B-B14F-4D97-AF65-F5344CB8AC3E}">
        <p14:creationId xmlns:p14="http://schemas.microsoft.com/office/powerpoint/2010/main" val="3237892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816A3-76A2-79D3-239B-4C71ECA747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6F3DEE-565F-F932-36FB-3741E4EEB7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35920F-1CCD-9F95-6A8E-360FC91BE0AB}"/>
              </a:ext>
            </a:extLst>
          </p:cNvPr>
          <p:cNvSpPr>
            <a:spLocks noGrp="1"/>
          </p:cNvSpPr>
          <p:nvPr>
            <p:ph type="dt" sz="half" idx="10"/>
          </p:nvPr>
        </p:nvSpPr>
        <p:spPr/>
        <p:txBody>
          <a:bodyPr/>
          <a:lstStyle/>
          <a:p>
            <a:fld id="{31C82D49-1B1B-4983-A088-FF665B211D82}" type="datetimeFigureOut">
              <a:rPr lang="en-GB" smtClean="0"/>
              <a:t>25/11/2024</a:t>
            </a:fld>
            <a:endParaRPr lang="en-GB"/>
          </a:p>
        </p:txBody>
      </p:sp>
      <p:sp>
        <p:nvSpPr>
          <p:cNvPr id="5" name="Footer Placeholder 4">
            <a:extLst>
              <a:ext uri="{FF2B5EF4-FFF2-40B4-BE49-F238E27FC236}">
                <a16:creationId xmlns:a16="http://schemas.microsoft.com/office/drawing/2014/main" id="{CF1C3967-E436-B802-944D-7EB5DF8674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D0B0CB-212F-94A0-9373-9A862BA1D5E7}"/>
              </a:ext>
            </a:extLst>
          </p:cNvPr>
          <p:cNvSpPr>
            <a:spLocks noGrp="1"/>
          </p:cNvSpPr>
          <p:nvPr>
            <p:ph type="sldNum" sz="quarter" idx="12"/>
          </p:nvPr>
        </p:nvSpPr>
        <p:spPr/>
        <p:txBody>
          <a:bodyPr/>
          <a:lstStyle/>
          <a:p>
            <a:fld id="{4E1835F8-3CE8-4B62-B683-99B65DB2B394}" type="slidenum">
              <a:rPr lang="en-GB" smtClean="0"/>
              <a:t>‹#›</a:t>
            </a:fld>
            <a:endParaRPr lang="en-GB"/>
          </a:p>
        </p:txBody>
      </p:sp>
    </p:spTree>
    <p:extLst>
      <p:ext uri="{BB962C8B-B14F-4D97-AF65-F5344CB8AC3E}">
        <p14:creationId xmlns:p14="http://schemas.microsoft.com/office/powerpoint/2010/main" val="3551729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D65D2-40C2-BD55-426F-25F556374E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722623B-EEF9-113D-2B84-50D9EB3DB55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FFC766-4377-57F7-75F7-A2E68D25762E}"/>
              </a:ext>
            </a:extLst>
          </p:cNvPr>
          <p:cNvSpPr>
            <a:spLocks noGrp="1"/>
          </p:cNvSpPr>
          <p:nvPr>
            <p:ph type="dt" sz="half" idx="10"/>
          </p:nvPr>
        </p:nvSpPr>
        <p:spPr/>
        <p:txBody>
          <a:bodyPr/>
          <a:lstStyle/>
          <a:p>
            <a:fld id="{31C82D49-1B1B-4983-A088-FF665B211D82}" type="datetimeFigureOut">
              <a:rPr lang="en-GB" smtClean="0"/>
              <a:t>25/11/2024</a:t>
            </a:fld>
            <a:endParaRPr lang="en-GB"/>
          </a:p>
        </p:txBody>
      </p:sp>
      <p:sp>
        <p:nvSpPr>
          <p:cNvPr id="5" name="Footer Placeholder 4">
            <a:extLst>
              <a:ext uri="{FF2B5EF4-FFF2-40B4-BE49-F238E27FC236}">
                <a16:creationId xmlns:a16="http://schemas.microsoft.com/office/drawing/2014/main" id="{13344092-E252-B671-9A1E-8F67B54B78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89B786-5FCE-4FF2-BBDD-FAC95DD07436}"/>
              </a:ext>
            </a:extLst>
          </p:cNvPr>
          <p:cNvSpPr>
            <a:spLocks noGrp="1"/>
          </p:cNvSpPr>
          <p:nvPr>
            <p:ph type="sldNum" sz="quarter" idx="12"/>
          </p:nvPr>
        </p:nvSpPr>
        <p:spPr/>
        <p:txBody>
          <a:bodyPr/>
          <a:lstStyle/>
          <a:p>
            <a:fld id="{4E1835F8-3CE8-4B62-B683-99B65DB2B394}" type="slidenum">
              <a:rPr lang="en-GB" smtClean="0"/>
              <a:t>‹#›</a:t>
            </a:fld>
            <a:endParaRPr lang="en-GB"/>
          </a:p>
        </p:txBody>
      </p:sp>
    </p:spTree>
    <p:extLst>
      <p:ext uri="{BB962C8B-B14F-4D97-AF65-F5344CB8AC3E}">
        <p14:creationId xmlns:p14="http://schemas.microsoft.com/office/powerpoint/2010/main" val="1158277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D170E-244E-C701-9BF5-501AF4D024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CE801C-71B8-B6BA-01E5-AC88E799A8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D407291-C02B-C55D-D010-DCFCB8CA43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326E784-3706-A4E9-6746-0680CD7B5DA7}"/>
              </a:ext>
            </a:extLst>
          </p:cNvPr>
          <p:cNvSpPr>
            <a:spLocks noGrp="1"/>
          </p:cNvSpPr>
          <p:nvPr>
            <p:ph type="dt" sz="half" idx="10"/>
          </p:nvPr>
        </p:nvSpPr>
        <p:spPr/>
        <p:txBody>
          <a:bodyPr/>
          <a:lstStyle/>
          <a:p>
            <a:fld id="{31C82D49-1B1B-4983-A088-FF665B211D82}" type="datetimeFigureOut">
              <a:rPr lang="en-GB" smtClean="0"/>
              <a:t>25/11/2024</a:t>
            </a:fld>
            <a:endParaRPr lang="en-GB"/>
          </a:p>
        </p:txBody>
      </p:sp>
      <p:sp>
        <p:nvSpPr>
          <p:cNvPr id="6" name="Footer Placeholder 5">
            <a:extLst>
              <a:ext uri="{FF2B5EF4-FFF2-40B4-BE49-F238E27FC236}">
                <a16:creationId xmlns:a16="http://schemas.microsoft.com/office/drawing/2014/main" id="{8EFE29A3-2A07-2E2D-52A2-A1CFCEE630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BC1B55-6EEF-5F89-687F-46C3CCB41BE8}"/>
              </a:ext>
            </a:extLst>
          </p:cNvPr>
          <p:cNvSpPr>
            <a:spLocks noGrp="1"/>
          </p:cNvSpPr>
          <p:nvPr>
            <p:ph type="sldNum" sz="quarter" idx="12"/>
          </p:nvPr>
        </p:nvSpPr>
        <p:spPr/>
        <p:txBody>
          <a:bodyPr/>
          <a:lstStyle/>
          <a:p>
            <a:fld id="{4E1835F8-3CE8-4B62-B683-99B65DB2B394}" type="slidenum">
              <a:rPr lang="en-GB" smtClean="0"/>
              <a:t>‹#›</a:t>
            </a:fld>
            <a:endParaRPr lang="en-GB"/>
          </a:p>
        </p:txBody>
      </p:sp>
    </p:spTree>
    <p:extLst>
      <p:ext uri="{BB962C8B-B14F-4D97-AF65-F5344CB8AC3E}">
        <p14:creationId xmlns:p14="http://schemas.microsoft.com/office/powerpoint/2010/main" val="2783571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59693-D0E2-328D-9A96-D07ED356E6B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73F84D-40DF-60B2-2E95-D25C60D00C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ECA8AB-0F05-85AB-8C73-A3BA3F6246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46608CE-CB7C-07DB-3984-6833D1C53B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88ED73-57DB-7908-A9D7-D8642FE5A2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8676EF6-805B-0EEE-E27A-65022C47207A}"/>
              </a:ext>
            </a:extLst>
          </p:cNvPr>
          <p:cNvSpPr>
            <a:spLocks noGrp="1"/>
          </p:cNvSpPr>
          <p:nvPr>
            <p:ph type="dt" sz="half" idx="10"/>
          </p:nvPr>
        </p:nvSpPr>
        <p:spPr/>
        <p:txBody>
          <a:bodyPr/>
          <a:lstStyle/>
          <a:p>
            <a:fld id="{31C82D49-1B1B-4983-A088-FF665B211D82}" type="datetimeFigureOut">
              <a:rPr lang="en-GB" smtClean="0"/>
              <a:t>25/11/2024</a:t>
            </a:fld>
            <a:endParaRPr lang="en-GB"/>
          </a:p>
        </p:txBody>
      </p:sp>
      <p:sp>
        <p:nvSpPr>
          <p:cNvPr id="8" name="Footer Placeholder 7">
            <a:extLst>
              <a:ext uri="{FF2B5EF4-FFF2-40B4-BE49-F238E27FC236}">
                <a16:creationId xmlns:a16="http://schemas.microsoft.com/office/drawing/2014/main" id="{2D92D9D9-1226-FAF3-3CE5-BD67D3342D5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EE15722-C2F7-75A9-ABB3-DAA45A5491B2}"/>
              </a:ext>
            </a:extLst>
          </p:cNvPr>
          <p:cNvSpPr>
            <a:spLocks noGrp="1"/>
          </p:cNvSpPr>
          <p:nvPr>
            <p:ph type="sldNum" sz="quarter" idx="12"/>
          </p:nvPr>
        </p:nvSpPr>
        <p:spPr/>
        <p:txBody>
          <a:bodyPr/>
          <a:lstStyle/>
          <a:p>
            <a:fld id="{4E1835F8-3CE8-4B62-B683-99B65DB2B394}" type="slidenum">
              <a:rPr lang="en-GB" smtClean="0"/>
              <a:t>‹#›</a:t>
            </a:fld>
            <a:endParaRPr lang="en-GB"/>
          </a:p>
        </p:txBody>
      </p:sp>
    </p:spTree>
    <p:extLst>
      <p:ext uri="{BB962C8B-B14F-4D97-AF65-F5344CB8AC3E}">
        <p14:creationId xmlns:p14="http://schemas.microsoft.com/office/powerpoint/2010/main" val="2069897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ADF22-8DDB-971B-9A3B-CEE18CBB5D1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75D555F-818D-E690-AA8B-541B1B726311}"/>
              </a:ext>
            </a:extLst>
          </p:cNvPr>
          <p:cNvSpPr>
            <a:spLocks noGrp="1"/>
          </p:cNvSpPr>
          <p:nvPr>
            <p:ph type="dt" sz="half" idx="10"/>
          </p:nvPr>
        </p:nvSpPr>
        <p:spPr/>
        <p:txBody>
          <a:bodyPr/>
          <a:lstStyle/>
          <a:p>
            <a:fld id="{31C82D49-1B1B-4983-A088-FF665B211D82}" type="datetimeFigureOut">
              <a:rPr lang="en-GB" smtClean="0"/>
              <a:t>25/11/2024</a:t>
            </a:fld>
            <a:endParaRPr lang="en-GB"/>
          </a:p>
        </p:txBody>
      </p:sp>
      <p:sp>
        <p:nvSpPr>
          <p:cNvPr id="4" name="Footer Placeholder 3">
            <a:extLst>
              <a:ext uri="{FF2B5EF4-FFF2-40B4-BE49-F238E27FC236}">
                <a16:creationId xmlns:a16="http://schemas.microsoft.com/office/drawing/2014/main" id="{C6EE0E90-7CAB-BD2C-2C86-F0427E68258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AB431C3-146D-51F0-AC97-0C531DCB6623}"/>
              </a:ext>
            </a:extLst>
          </p:cNvPr>
          <p:cNvSpPr>
            <a:spLocks noGrp="1"/>
          </p:cNvSpPr>
          <p:nvPr>
            <p:ph type="sldNum" sz="quarter" idx="12"/>
          </p:nvPr>
        </p:nvSpPr>
        <p:spPr/>
        <p:txBody>
          <a:bodyPr/>
          <a:lstStyle/>
          <a:p>
            <a:fld id="{4E1835F8-3CE8-4B62-B683-99B65DB2B394}" type="slidenum">
              <a:rPr lang="en-GB" smtClean="0"/>
              <a:t>‹#›</a:t>
            </a:fld>
            <a:endParaRPr lang="en-GB"/>
          </a:p>
        </p:txBody>
      </p:sp>
    </p:spTree>
    <p:extLst>
      <p:ext uri="{BB962C8B-B14F-4D97-AF65-F5344CB8AC3E}">
        <p14:creationId xmlns:p14="http://schemas.microsoft.com/office/powerpoint/2010/main" val="826958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A74F5F-DF64-AF40-FD35-9FD13959612D}"/>
              </a:ext>
            </a:extLst>
          </p:cNvPr>
          <p:cNvSpPr>
            <a:spLocks noGrp="1"/>
          </p:cNvSpPr>
          <p:nvPr>
            <p:ph type="dt" sz="half" idx="10"/>
          </p:nvPr>
        </p:nvSpPr>
        <p:spPr/>
        <p:txBody>
          <a:bodyPr/>
          <a:lstStyle/>
          <a:p>
            <a:fld id="{31C82D49-1B1B-4983-A088-FF665B211D82}" type="datetimeFigureOut">
              <a:rPr lang="en-GB" smtClean="0"/>
              <a:t>25/11/2024</a:t>
            </a:fld>
            <a:endParaRPr lang="en-GB"/>
          </a:p>
        </p:txBody>
      </p:sp>
      <p:sp>
        <p:nvSpPr>
          <p:cNvPr id="3" name="Footer Placeholder 2">
            <a:extLst>
              <a:ext uri="{FF2B5EF4-FFF2-40B4-BE49-F238E27FC236}">
                <a16:creationId xmlns:a16="http://schemas.microsoft.com/office/drawing/2014/main" id="{18D53334-0D0D-3630-99C3-641839A8E64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F163E89-B3CC-658B-6326-276977779C46}"/>
              </a:ext>
            </a:extLst>
          </p:cNvPr>
          <p:cNvSpPr>
            <a:spLocks noGrp="1"/>
          </p:cNvSpPr>
          <p:nvPr>
            <p:ph type="sldNum" sz="quarter" idx="12"/>
          </p:nvPr>
        </p:nvSpPr>
        <p:spPr/>
        <p:txBody>
          <a:bodyPr/>
          <a:lstStyle/>
          <a:p>
            <a:fld id="{4E1835F8-3CE8-4B62-B683-99B65DB2B394}" type="slidenum">
              <a:rPr lang="en-GB" smtClean="0"/>
              <a:t>‹#›</a:t>
            </a:fld>
            <a:endParaRPr lang="en-GB"/>
          </a:p>
        </p:txBody>
      </p:sp>
    </p:spTree>
    <p:extLst>
      <p:ext uri="{BB962C8B-B14F-4D97-AF65-F5344CB8AC3E}">
        <p14:creationId xmlns:p14="http://schemas.microsoft.com/office/powerpoint/2010/main" val="2213684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43555-D97E-FB09-57B4-1139915950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AA2355-5729-A0A1-D9C8-86BC46658A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04F6490-8D07-3BBB-536C-AD66E91E5C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294FDD-BE0F-C483-2391-FE83AD1DAB78}"/>
              </a:ext>
            </a:extLst>
          </p:cNvPr>
          <p:cNvSpPr>
            <a:spLocks noGrp="1"/>
          </p:cNvSpPr>
          <p:nvPr>
            <p:ph type="dt" sz="half" idx="10"/>
          </p:nvPr>
        </p:nvSpPr>
        <p:spPr/>
        <p:txBody>
          <a:bodyPr/>
          <a:lstStyle/>
          <a:p>
            <a:fld id="{31C82D49-1B1B-4983-A088-FF665B211D82}" type="datetimeFigureOut">
              <a:rPr lang="en-GB" smtClean="0"/>
              <a:t>25/11/2024</a:t>
            </a:fld>
            <a:endParaRPr lang="en-GB"/>
          </a:p>
        </p:txBody>
      </p:sp>
      <p:sp>
        <p:nvSpPr>
          <p:cNvPr id="6" name="Footer Placeholder 5">
            <a:extLst>
              <a:ext uri="{FF2B5EF4-FFF2-40B4-BE49-F238E27FC236}">
                <a16:creationId xmlns:a16="http://schemas.microsoft.com/office/drawing/2014/main" id="{2DD37D21-B718-C36A-FF3C-A493ECBB0A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CFCE4F-85CB-7F65-1798-71B2E77271E2}"/>
              </a:ext>
            </a:extLst>
          </p:cNvPr>
          <p:cNvSpPr>
            <a:spLocks noGrp="1"/>
          </p:cNvSpPr>
          <p:nvPr>
            <p:ph type="sldNum" sz="quarter" idx="12"/>
          </p:nvPr>
        </p:nvSpPr>
        <p:spPr/>
        <p:txBody>
          <a:bodyPr/>
          <a:lstStyle/>
          <a:p>
            <a:fld id="{4E1835F8-3CE8-4B62-B683-99B65DB2B394}" type="slidenum">
              <a:rPr lang="en-GB" smtClean="0"/>
              <a:t>‹#›</a:t>
            </a:fld>
            <a:endParaRPr lang="en-GB"/>
          </a:p>
        </p:txBody>
      </p:sp>
    </p:spTree>
    <p:extLst>
      <p:ext uri="{BB962C8B-B14F-4D97-AF65-F5344CB8AC3E}">
        <p14:creationId xmlns:p14="http://schemas.microsoft.com/office/powerpoint/2010/main" val="2253259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EC5F8-2883-5984-0370-7D3CAAA871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487B3E-0CCE-8943-718E-0031642D87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E75A34C-3F3B-1881-144E-98501E1757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59A7E3-2BF2-38AB-0725-241B08DFFFA2}"/>
              </a:ext>
            </a:extLst>
          </p:cNvPr>
          <p:cNvSpPr>
            <a:spLocks noGrp="1"/>
          </p:cNvSpPr>
          <p:nvPr>
            <p:ph type="dt" sz="half" idx="10"/>
          </p:nvPr>
        </p:nvSpPr>
        <p:spPr/>
        <p:txBody>
          <a:bodyPr/>
          <a:lstStyle/>
          <a:p>
            <a:fld id="{31C82D49-1B1B-4983-A088-FF665B211D82}" type="datetimeFigureOut">
              <a:rPr lang="en-GB" smtClean="0"/>
              <a:t>25/11/2024</a:t>
            </a:fld>
            <a:endParaRPr lang="en-GB"/>
          </a:p>
        </p:txBody>
      </p:sp>
      <p:sp>
        <p:nvSpPr>
          <p:cNvPr id="6" name="Footer Placeholder 5">
            <a:extLst>
              <a:ext uri="{FF2B5EF4-FFF2-40B4-BE49-F238E27FC236}">
                <a16:creationId xmlns:a16="http://schemas.microsoft.com/office/drawing/2014/main" id="{1E60942F-2658-0A17-3ACC-79166C8C9B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5051EB-D1C6-AE4D-B8FB-A5FF8200D32C}"/>
              </a:ext>
            </a:extLst>
          </p:cNvPr>
          <p:cNvSpPr>
            <a:spLocks noGrp="1"/>
          </p:cNvSpPr>
          <p:nvPr>
            <p:ph type="sldNum" sz="quarter" idx="12"/>
          </p:nvPr>
        </p:nvSpPr>
        <p:spPr/>
        <p:txBody>
          <a:bodyPr/>
          <a:lstStyle/>
          <a:p>
            <a:fld id="{4E1835F8-3CE8-4B62-B683-99B65DB2B394}" type="slidenum">
              <a:rPr lang="en-GB" smtClean="0"/>
              <a:t>‹#›</a:t>
            </a:fld>
            <a:endParaRPr lang="en-GB"/>
          </a:p>
        </p:txBody>
      </p:sp>
    </p:spTree>
    <p:extLst>
      <p:ext uri="{BB962C8B-B14F-4D97-AF65-F5344CB8AC3E}">
        <p14:creationId xmlns:p14="http://schemas.microsoft.com/office/powerpoint/2010/main" val="560537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9952D0-126F-AB60-B204-7698B5F9C5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215866-BA11-F033-0144-390FBC50EA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5B7F51-80B9-5824-E2F3-BD469E6C7C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1C82D49-1B1B-4983-A088-FF665B211D82}" type="datetimeFigureOut">
              <a:rPr lang="en-GB" smtClean="0"/>
              <a:t>25/11/2024</a:t>
            </a:fld>
            <a:endParaRPr lang="en-GB"/>
          </a:p>
        </p:txBody>
      </p:sp>
      <p:sp>
        <p:nvSpPr>
          <p:cNvPr id="5" name="Footer Placeholder 4">
            <a:extLst>
              <a:ext uri="{FF2B5EF4-FFF2-40B4-BE49-F238E27FC236}">
                <a16:creationId xmlns:a16="http://schemas.microsoft.com/office/drawing/2014/main" id="{A07C7090-D5C4-54CA-84BD-CA3D72C06C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D1901B9-7BA7-7CB4-F728-E284BB3AFF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E1835F8-3CE8-4B62-B683-99B65DB2B394}" type="slidenum">
              <a:rPr lang="en-GB" smtClean="0"/>
              <a:t>‹#›</a:t>
            </a:fld>
            <a:endParaRPr lang="en-GB"/>
          </a:p>
        </p:txBody>
      </p:sp>
    </p:spTree>
    <p:extLst>
      <p:ext uri="{BB962C8B-B14F-4D97-AF65-F5344CB8AC3E}">
        <p14:creationId xmlns:p14="http://schemas.microsoft.com/office/powerpoint/2010/main" val="3146251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11/25/2024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2" r:id="rId1"/>
    <p:sldLayoutId id="214748366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3oywx-YplD4?feature=oembed" TargetMode="Externa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4.png"/><Relationship Id="rId4" Type="http://schemas.openxmlformats.org/officeDocument/2006/relationships/hyperlink" Target="https://cpag.org.uk/what-we-do/project-work/cost-school-day/resources/all-resources/talking-about-costs-and-money-school-advic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cpag.org.uk/referral-pathways-money-advice-education-settings-briefi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2.jpe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cpag.org.uk/cost-of-the-school-day" TargetMode="External"/><Relationship Id="rId5" Type="http://schemas.openxmlformats.org/officeDocument/2006/relationships/hyperlink" Target="mailto:costoftheschoolday@cpagscotland.org.uk" TargetMode="Externa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hyperlink" Target="https://cpag.org.uk/sites/default/files/2024-02/Cost_of_a_Child_2023_summary.pdf" TargetMode="External"/><Relationship Id="rId5" Type="http://schemas.openxmlformats.org/officeDocument/2006/relationships/image" Target="../media/image9.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digitalpublications.parliament.scot/ResearchBriefings/Report/2021/12/1/a53b6c2d-0d6a-445e-8bd3-413ee081f41b-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29866-D1BA-7150-EC36-DCB9B39E269F}"/>
            </a:ext>
          </a:extLst>
        </p:cNvPr>
        <p:cNvGrpSpPr/>
        <p:nvPr/>
      </p:nvGrpSpPr>
      <p:grpSpPr>
        <a:xfrm>
          <a:off x="0" y="0"/>
          <a:ext cx="0" cy="0"/>
          <a:chOff x="0" y="0"/>
          <a:chExt cx="0" cy="0"/>
        </a:xfrm>
      </p:grpSpPr>
      <p:pic>
        <p:nvPicPr>
          <p:cNvPr id="14" name="Picture 13" descr="A cartoon of a person holding a phone&#10;&#10;Description automatically generated">
            <a:extLst>
              <a:ext uri="{FF2B5EF4-FFF2-40B4-BE49-F238E27FC236}">
                <a16:creationId xmlns:a16="http://schemas.microsoft.com/office/drawing/2014/main" id="{49E06BC1-6E04-F9BC-C42D-A812A9E8A0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660" y="110942"/>
            <a:ext cx="3529705" cy="6027257"/>
          </a:xfrm>
          <a:prstGeom prst="rect">
            <a:avLst/>
          </a:prstGeom>
        </p:spPr>
      </p:pic>
      <p:sp>
        <p:nvSpPr>
          <p:cNvPr id="8" name="TextBox 7">
            <a:extLst>
              <a:ext uri="{FF2B5EF4-FFF2-40B4-BE49-F238E27FC236}">
                <a16:creationId xmlns:a16="http://schemas.microsoft.com/office/drawing/2014/main" id="{6C473D6D-943C-B743-B7A8-BC956EDBA270}"/>
              </a:ext>
            </a:extLst>
          </p:cNvPr>
          <p:cNvSpPr txBox="1"/>
          <p:nvPr/>
        </p:nvSpPr>
        <p:spPr>
          <a:xfrm>
            <a:off x="392374" y="2776786"/>
            <a:ext cx="7205364" cy="1323439"/>
          </a:xfrm>
          <a:prstGeom prst="rect">
            <a:avLst/>
          </a:prstGeom>
          <a:noFill/>
        </p:spPr>
        <p:txBody>
          <a:bodyPr wrap="square" lIns="91440" tIns="45720" rIns="91440" bIns="45720" rtlCol="0" anchor="t">
            <a:spAutoFit/>
          </a:bodyPr>
          <a:lstStyle/>
          <a:p>
            <a:r>
              <a:rPr lang="en-US" sz="4400" b="1" dirty="0">
                <a:solidFill>
                  <a:srgbClr val="201C3E"/>
                </a:solidFill>
                <a:latin typeface="Poppins"/>
                <a:cs typeface="Poppins"/>
              </a:rPr>
              <a:t>CELCIS Education Forum </a:t>
            </a:r>
            <a:endParaRPr lang="en-US" sz="4400" dirty="0">
              <a:latin typeface="Poppins"/>
              <a:cs typeface="Poppins"/>
            </a:endParaRPr>
          </a:p>
          <a:p>
            <a:r>
              <a:rPr lang="en-US" sz="3600" b="1" dirty="0">
                <a:solidFill>
                  <a:srgbClr val="201C3E"/>
                </a:solidFill>
                <a:latin typeface="Poppins"/>
                <a:cs typeface="Poppins"/>
              </a:rPr>
              <a:t>26 November 2024</a:t>
            </a:r>
          </a:p>
        </p:txBody>
      </p:sp>
      <p:pic>
        <p:nvPicPr>
          <p:cNvPr id="11" name="Picture 10" descr="A close-up of text&#10;&#10;Description automatically generated">
            <a:extLst>
              <a:ext uri="{FF2B5EF4-FFF2-40B4-BE49-F238E27FC236}">
                <a16:creationId xmlns:a16="http://schemas.microsoft.com/office/drawing/2014/main" id="{AB46E6E3-7831-9980-0382-1EFA5153AE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783" y="5011605"/>
            <a:ext cx="2260082" cy="1132664"/>
          </a:xfrm>
          <a:prstGeom prst="rect">
            <a:avLst/>
          </a:prstGeom>
        </p:spPr>
      </p:pic>
      <p:pic>
        <p:nvPicPr>
          <p:cNvPr id="20" name="Picture 19" descr="A blue and black sign with white text&#10;&#10;Description automatically generated">
            <a:extLst>
              <a:ext uri="{FF2B5EF4-FFF2-40B4-BE49-F238E27FC236}">
                <a16:creationId xmlns:a16="http://schemas.microsoft.com/office/drawing/2014/main" id="{E793797D-AC4D-CA35-DA32-7C35886BD5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374" y="359192"/>
            <a:ext cx="5772503" cy="1440333"/>
          </a:xfrm>
          <a:prstGeom prst="rect">
            <a:avLst/>
          </a:prstGeom>
        </p:spPr>
      </p:pic>
      <p:pic>
        <p:nvPicPr>
          <p:cNvPr id="3" name="Picture 2" descr="A cartoon of a person in a pink shirt and grey pants&#10;&#10;Description automatically generated">
            <a:extLst>
              <a:ext uri="{FF2B5EF4-FFF2-40B4-BE49-F238E27FC236}">
                <a16:creationId xmlns:a16="http://schemas.microsoft.com/office/drawing/2014/main" id="{C22AF655-9B36-D03D-BFDC-D5F7753EDA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87059" y="522088"/>
            <a:ext cx="1668431" cy="5285069"/>
          </a:xfrm>
          <a:prstGeom prst="rect">
            <a:avLst/>
          </a:prstGeom>
        </p:spPr>
      </p:pic>
      <p:pic>
        <p:nvPicPr>
          <p:cNvPr id="10" name="Picture 9" descr="A cartoon of a child wearing glasses&#10;&#10;Description automatically generated">
            <a:extLst>
              <a:ext uri="{FF2B5EF4-FFF2-40B4-BE49-F238E27FC236}">
                <a16:creationId xmlns:a16="http://schemas.microsoft.com/office/drawing/2014/main" id="{4728D128-4665-B145-FDCC-7AF2D1C025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12771" y="1908853"/>
            <a:ext cx="2665079" cy="5039552"/>
          </a:xfrm>
          <a:prstGeom prst="rect">
            <a:avLst/>
          </a:prstGeom>
        </p:spPr>
      </p:pic>
      <p:pic>
        <p:nvPicPr>
          <p:cNvPr id="4" name="Picture 3" descr="A blue rectangle with black text&#10;&#10;Description automatically generated">
            <a:extLst>
              <a:ext uri="{FF2B5EF4-FFF2-40B4-BE49-F238E27FC236}">
                <a16:creationId xmlns:a16="http://schemas.microsoft.com/office/drawing/2014/main" id="{30F186F6-80FE-5665-8F34-96B2451C6480}"/>
              </a:ext>
            </a:extLst>
          </p:cNvPr>
          <p:cNvPicPr>
            <a:picLocks noChangeAspect="1"/>
          </p:cNvPicPr>
          <p:nvPr/>
        </p:nvPicPr>
        <p:blipFill>
          <a:blip r:embed="rId8"/>
          <a:stretch>
            <a:fillRect/>
          </a:stretch>
        </p:blipFill>
        <p:spPr>
          <a:xfrm>
            <a:off x="3495502" y="4568795"/>
            <a:ext cx="1602528" cy="1570181"/>
          </a:xfrm>
          <a:prstGeom prst="rect">
            <a:avLst/>
          </a:prstGeom>
        </p:spPr>
      </p:pic>
    </p:spTree>
    <p:extLst>
      <p:ext uri="{BB962C8B-B14F-4D97-AF65-F5344CB8AC3E}">
        <p14:creationId xmlns:p14="http://schemas.microsoft.com/office/powerpoint/2010/main" val="2369201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What young people told the Big Question - the key recommendations">
            <a:hlinkClick r:id="" action="ppaction://media"/>
            <a:extLst>
              <a:ext uri="{FF2B5EF4-FFF2-40B4-BE49-F238E27FC236}">
                <a16:creationId xmlns:a16="http://schemas.microsoft.com/office/drawing/2014/main" id="{761940A7-5623-A5E0-B13D-FFE85DEDCE55}"/>
              </a:ext>
            </a:extLst>
          </p:cNvPr>
          <p:cNvPicPr>
            <a:picLocks noRot="1" noChangeAspect="1"/>
          </p:cNvPicPr>
          <p:nvPr>
            <a:videoFile r:link="rId1"/>
          </p:nvPr>
        </p:nvPicPr>
        <p:blipFill>
          <a:blip r:embed="rId4"/>
          <a:stretch>
            <a:fillRect/>
          </a:stretch>
        </p:blipFill>
        <p:spPr>
          <a:xfrm>
            <a:off x="4974" y="-4314"/>
            <a:ext cx="12198018" cy="6909758"/>
          </a:xfrm>
          <a:prstGeom prst="rect">
            <a:avLst/>
          </a:prstGeom>
        </p:spPr>
      </p:pic>
    </p:spTree>
    <p:extLst>
      <p:ext uri="{BB962C8B-B14F-4D97-AF65-F5344CB8AC3E}">
        <p14:creationId xmlns:p14="http://schemas.microsoft.com/office/powerpoint/2010/main" val="4042295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46DEC-5990-AB1E-1DC3-C43DE992A0D8}"/>
              </a:ext>
            </a:extLst>
          </p:cNvPr>
          <p:cNvSpPr>
            <a:spLocks noGrp="1"/>
          </p:cNvSpPr>
          <p:nvPr>
            <p:ph type="title"/>
          </p:nvPr>
        </p:nvSpPr>
        <p:spPr>
          <a:xfrm>
            <a:off x="478303" y="17983"/>
            <a:ext cx="11547987" cy="1362433"/>
          </a:xfrm>
        </p:spPr>
        <p:txBody>
          <a:bodyPr/>
          <a:lstStyle/>
          <a:p>
            <a:r>
              <a:rPr lang="en-GB" sz="3200" dirty="0">
                <a:solidFill>
                  <a:srgbClr val="00AACD"/>
                </a:solidFill>
                <a:latin typeface="Poppins"/>
                <a:ea typeface="+mn-ea"/>
                <a:cs typeface="Poppins"/>
              </a:rPr>
              <a:t>Reducing costs, boosting incomes, supporting families </a:t>
            </a:r>
          </a:p>
        </p:txBody>
      </p:sp>
      <p:pic>
        <p:nvPicPr>
          <p:cNvPr id="14" name="Picture 13" descr="A screenshot of a website&#10;&#10;Description automatically generated">
            <a:extLst>
              <a:ext uri="{FF2B5EF4-FFF2-40B4-BE49-F238E27FC236}">
                <a16:creationId xmlns:a16="http://schemas.microsoft.com/office/drawing/2014/main" id="{448AC5A7-265D-DC6D-F9A3-381E2270583C}"/>
              </a:ext>
            </a:extLst>
          </p:cNvPr>
          <p:cNvPicPr>
            <a:picLocks noChangeAspect="1"/>
          </p:cNvPicPr>
          <p:nvPr/>
        </p:nvPicPr>
        <p:blipFill>
          <a:blip r:embed="rId3"/>
          <a:stretch>
            <a:fillRect/>
          </a:stretch>
        </p:blipFill>
        <p:spPr>
          <a:xfrm>
            <a:off x="6459792" y="1384863"/>
            <a:ext cx="5738054" cy="4802038"/>
          </a:xfrm>
          <a:prstGeom prst="rect">
            <a:avLst/>
          </a:prstGeom>
        </p:spPr>
      </p:pic>
      <p:graphicFrame>
        <p:nvGraphicFramePr>
          <p:cNvPr id="17" name="TextBox 14">
            <a:extLst>
              <a:ext uri="{FF2B5EF4-FFF2-40B4-BE49-F238E27FC236}">
                <a16:creationId xmlns:a16="http://schemas.microsoft.com/office/drawing/2014/main" id="{374FEFD3-B6F9-2A7A-1A6C-FB292AB7C14C}"/>
              </a:ext>
            </a:extLst>
          </p:cNvPr>
          <p:cNvGraphicFramePr/>
          <p:nvPr>
            <p:extLst>
              <p:ext uri="{D42A27DB-BD31-4B8C-83A1-F6EECF244321}">
                <p14:modId xmlns:p14="http://schemas.microsoft.com/office/powerpoint/2010/main" val="35267191"/>
              </p:ext>
            </p:extLst>
          </p:nvPr>
        </p:nvGraphicFramePr>
        <p:xfrm>
          <a:off x="306154" y="1387133"/>
          <a:ext cx="5937283" cy="52629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8" name="Picture 57" descr="A blue rectangle with black text&#10;&#10;Description automatically generated">
            <a:extLst>
              <a:ext uri="{FF2B5EF4-FFF2-40B4-BE49-F238E27FC236}">
                <a16:creationId xmlns:a16="http://schemas.microsoft.com/office/drawing/2014/main" id="{6E0F8392-4261-F25E-D3C0-FCC2BD6CD681}"/>
              </a:ext>
            </a:extLst>
          </p:cNvPr>
          <p:cNvPicPr>
            <a:picLocks noChangeAspect="1"/>
          </p:cNvPicPr>
          <p:nvPr/>
        </p:nvPicPr>
        <p:blipFill>
          <a:blip r:embed="rId9"/>
          <a:stretch>
            <a:fillRect/>
          </a:stretch>
        </p:blipFill>
        <p:spPr>
          <a:xfrm>
            <a:off x="10277001" y="5225783"/>
            <a:ext cx="1436274" cy="1403927"/>
          </a:xfrm>
          <a:prstGeom prst="rect">
            <a:avLst/>
          </a:prstGeom>
        </p:spPr>
      </p:pic>
    </p:spTree>
    <p:extLst>
      <p:ext uri="{BB962C8B-B14F-4D97-AF65-F5344CB8AC3E}">
        <p14:creationId xmlns:p14="http://schemas.microsoft.com/office/powerpoint/2010/main" val="588725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902661" cy="6858000"/>
          </a:xfrm>
          <a:prstGeom prst="rect">
            <a:avLst/>
          </a:prstGeom>
          <a:solidFill>
            <a:srgbClr val="0067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0AEC0561-C4E6-4F6E-955C-3CD42F915E05}"/>
              </a:ext>
            </a:extLst>
          </p:cNvPr>
          <p:cNvSpPr>
            <a:spLocks noGrp="1"/>
          </p:cNvSpPr>
          <p:nvPr>
            <p:ph idx="1"/>
          </p:nvPr>
        </p:nvSpPr>
        <p:spPr>
          <a:xfrm>
            <a:off x="4632384" y="1253331"/>
            <a:ext cx="6461186" cy="494189"/>
          </a:xfrm>
        </p:spPr>
        <p:txBody>
          <a:bodyPr vert="horz" lIns="91440" tIns="45720" rIns="91440" bIns="45720" rtlCol="0" anchor="t">
            <a:normAutofit/>
          </a:bodyPr>
          <a:lstStyle/>
          <a:p>
            <a:pPr marL="0" indent="0">
              <a:buNone/>
            </a:pPr>
            <a:endParaRPr lang="en-US" b="1">
              <a:solidFill>
                <a:srgbClr val="006778"/>
              </a:solidFill>
              <a:cs typeface="Calibri"/>
            </a:endParaRPr>
          </a:p>
          <a:p>
            <a:pPr marL="0" indent="0">
              <a:buNone/>
            </a:pPr>
            <a:endParaRPr lang="en-US" sz="2400">
              <a:cs typeface="Calibri"/>
            </a:endParaRPr>
          </a:p>
          <a:p>
            <a:pPr marL="0" indent="0">
              <a:buNone/>
            </a:pPr>
            <a:endParaRPr lang="en-US">
              <a:cs typeface="Calibri"/>
            </a:endParaRPr>
          </a:p>
        </p:txBody>
      </p:sp>
      <p:sp>
        <p:nvSpPr>
          <p:cNvPr id="6" name="TextBox 5"/>
          <p:cNvSpPr txBox="1"/>
          <p:nvPr/>
        </p:nvSpPr>
        <p:spPr>
          <a:xfrm>
            <a:off x="164407" y="927803"/>
            <a:ext cx="4465206" cy="6196568"/>
          </a:xfrm>
          <a:prstGeom prst="rect">
            <a:avLst/>
          </a:prstGeom>
          <a:noFill/>
        </p:spPr>
        <p:txBody>
          <a:bodyPr wrap="square" lIns="91440" tIns="45720" rIns="91440" bIns="45720" rtlCol="0" anchor="t">
            <a:spAutoFit/>
          </a:bodyPr>
          <a:lstStyle/>
          <a:p>
            <a:pPr>
              <a:spcAft>
                <a:spcPts val="1000"/>
              </a:spcAft>
            </a:pPr>
            <a:r>
              <a:rPr lang="en-US" sz="2100" b="1">
                <a:solidFill>
                  <a:srgbClr val="FFFF00"/>
                </a:solidFill>
                <a:latin typeface="Calibri Light" panose="020F0302020204030204"/>
              </a:rPr>
              <a:t>"I was uncomfortable asking for help."  </a:t>
            </a:r>
            <a:endParaRPr lang="en-US" sz="2100" b="1">
              <a:solidFill>
                <a:srgbClr val="FFFF00"/>
              </a:solidFill>
              <a:latin typeface="Calibri Light" panose="020F0302020204030204"/>
              <a:cs typeface="Calibri Light"/>
            </a:endParaRPr>
          </a:p>
          <a:p>
            <a:pPr>
              <a:spcAft>
                <a:spcPts val="1000"/>
              </a:spcAft>
            </a:pPr>
            <a:r>
              <a:rPr lang="en-US" sz="2100" b="1">
                <a:solidFill>
                  <a:schemeClr val="bg1"/>
                </a:solidFill>
                <a:latin typeface="Calibri Light" panose="020F0302020204030204"/>
              </a:rPr>
              <a:t>"It’s not easy talking about money problems."</a:t>
            </a:r>
            <a:endParaRPr lang="en-US" sz="2100" b="1">
              <a:solidFill>
                <a:schemeClr val="bg1"/>
              </a:solidFill>
              <a:latin typeface="Calibri Light" panose="020F0302020204030204"/>
              <a:cs typeface="Calibri Light"/>
            </a:endParaRPr>
          </a:p>
          <a:p>
            <a:pPr lvl="0">
              <a:spcAft>
                <a:spcPts val="1000"/>
              </a:spcAft>
            </a:pPr>
            <a:r>
              <a:rPr lang="en-US" sz="2100" b="1">
                <a:solidFill>
                  <a:srgbClr val="FFFF00"/>
                </a:solidFill>
                <a:latin typeface="Calibri Light" panose="020F0302020204030204"/>
              </a:rPr>
              <a:t>"Guilt, embarrassment, shame."</a:t>
            </a:r>
            <a:endParaRPr lang="en-US" sz="2100" b="1">
              <a:solidFill>
                <a:srgbClr val="FFFF00"/>
              </a:solidFill>
              <a:latin typeface="Calibri Light" panose="020F0302020204030204"/>
              <a:cs typeface="Calibri Light"/>
            </a:endParaRPr>
          </a:p>
          <a:p>
            <a:pPr>
              <a:spcAft>
                <a:spcPts val="1000"/>
              </a:spcAft>
            </a:pPr>
            <a:r>
              <a:rPr lang="en-US" sz="2100" b="1">
                <a:solidFill>
                  <a:schemeClr val="bg1"/>
                </a:solidFill>
                <a:latin typeface="Calibri Light" panose="020F0302020204030204"/>
              </a:rPr>
              <a:t>"It was embarrassing to admit that I was struggling!"</a:t>
            </a:r>
            <a:endParaRPr lang="en-US" sz="2100" b="1">
              <a:solidFill>
                <a:schemeClr val="bg1"/>
              </a:solidFill>
              <a:latin typeface="Calibri Light" panose="020F0302020204030204"/>
              <a:cs typeface="Calibri Light"/>
            </a:endParaRPr>
          </a:p>
          <a:p>
            <a:pPr>
              <a:spcAft>
                <a:spcPts val="1000"/>
              </a:spcAft>
            </a:pPr>
            <a:r>
              <a:rPr lang="en-US" sz="2100" b="1">
                <a:solidFill>
                  <a:srgbClr val="FFFF00"/>
                </a:solidFill>
                <a:latin typeface="Calibri Light" panose="020F0302020204030204"/>
              </a:rPr>
              <a:t>"It's just degrading."  </a:t>
            </a:r>
            <a:endParaRPr lang="en-US" sz="2100" b="1">
              <a:solidFill>
                <a:srgbClr val="FFFF00"/>
              </a:solidFill>
              <a:latin typeface="Calibri Light" panose="020F0302020204030204"/>
              <a:cs typeface="Calibri Light"/>
            </a:endParaRPr>
          </a:p>
          <a:p>
            <a:pPr>
              <a:spcAft>
                <a:spcPts val="1000"/>
              </a:spcAft>
            </a:pPr>
            <a:r>
              <a:rPr lang="en-US" sz="2100" b="1">
                <a:solidFill>
                  <a:schemeClr val="bg1"/>
                </a:solidFill>
                <a:latin typeface="Calibri Light" panose="020F0302020204030204"/>
              </a:rPr>
              <a:t>"I felt ashamed that I couldn’t provide for my kids."</a:t>
            </a:r>
            <a:endParaRPr lang="en-US" sz="2100" b="1">
              <a:solidFill>
                <a:schemeClr val="bg1"/>
              </a:solidFill>
              <a:latin typeface="Calibri Light" panose="020F0302020204030204"/>
              <a:cs typeface="Calibri Light"/>
            </a:endParaRPr>
          </a:p>
          <a:p>
            <a:pPr>
              <a:spcAft>
                <a:spcPts val="1000"/>
              </a:spcAft>
            </a:pPr>
            <a:r>
              <a:rPr lang="en-US" sz="2100" b="1">
                <a:solidFill>
                  <a:srgbClr val="FFFF00"/>
                </a:solidFill>
                <a:latin typeface="Calibri Light" panose="020F0302020204030204"/>
              </a:rPr>
              <a:t>"Felt judged."</a:t>
            </a:r>
            <a:endParaRPr lang="en-US" sz="2100" b="1">
              <a:solidFill>
                <a:srgbClr val="FFFF00"/>
              </a:solidFill>
              <a:latin typeface="Calibri Light" panose="020F0302020204030204"/>
              <a:cs typeface="Calibri Light"/>
            </a:endParaRPr>
          </a:p>
          <a:p>
            <a:pPr>
              <a:spcAft>
                <a:spcPts val="1000"/>
              </a:spcAft>
            </a:pPr>
            <a:r>
              <a:rPr lang="en-US" sz="2100" b="1">
                <a:solidFill>
                  <a:schemeClr val="bg1"/>
                </a:solidFill>
                <a:latin typeface="Calibri Light"/>
                <a:ea typeface="+mn-lt"/>
                <a:cs typeface="+mn-lt"/>
              </a:rPr>
              <a:t>"Embarrassed as an affluent school and area."  </a:t>
            </a:r>
            <a:r>
              <a:rPr lang="en-US" sz="2100">
                <a:solidFill>
                  <a:schemeClr val="bg1"/>
                </a:solidFill>
                <a:latin typeface="Calibri Light"/>
                <a:ea typeface="+mn-lt"/>
                <a:cs typeface="+mn-lt"/>
              </a:rPr>
              <a:t>  </a:t>
            </a:r>
          </a:p>
          <a:p>
            <a:pPr>
              <a:spcAft>
                <a:spcPts val="1000"/>
              </a:spcAft>
            </a:pPr>
            <a:r>
              <a:rPr lang="en-US" sz="2100" b="1">
                <a:solidFill>
                  <a:srgbClr val="FFFF00"/>
                </a:solidFill>
                <a:latin typeface="Calibri Light"/>
                <a:ea typeface="+mn-lt"/>
                <a:cs typeface="+mn-lt"/>
              </a:rPr>
              <a:t>"I was worried my child would find out and that people would make fun of them."</a:t>
            </a:r>
            <a:endParaRPr lang="en-GB" sz="2100">
              <a:solidFill>
                <a:srgbClr val="FFFF00"/>
              </a:solidFill>
              <a:cs typeface="Calibri"/>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947" t="1" r="6020" b="-561"/>
          <a:stretch/>
        </p:blipFill>
        <p:spPr>
          <a:xfrm>
            <a:off x="5032388" y="863826"/>
            <a:ext cx="2127277" cy="178497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2583" y="5796951"/>
            <a:ext cx="1070587" cy="937214"/>
          </a:xfrm>
          <a:prstGeom prst="rect">
            <a:avLst/>
          </a:prstGeom>
        </p:spPr>
      </p:pic>
      <p:sp>
        <p:nvSpPr>
          <p:cNvPr id="11" name="Rectangle 10">
            <a:extLst>
              <a:ext uri="{FF2B5EF4-FFF2-40B4-BE49-F238E27FC236}">
                <a16:creationId xmlns:a16="http://schemas.microsoft.com/office/drawing/2014/main" id="{047F6563-14BD-45F3-B7ED-7D7FDD249582}"/>
              </a:ext>
            </a:extLst>
          </p:cNvPr>
          <p:cNvSpPr/>
          <p:nvPr/>
        </p:nvSpPr>
        <p:spPr>
          <a:xfrm>
            <a:off x="7289338" y="0"/>
            <a:ext cx="4902662" cy="6858000"/>
          </a:xfrm>
          <a:prstGeom prst="rect">
            <a:avLst/>
          </a:prstGeom>
          <a:solidFill>
            <a:srgbClr val="00B0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5FC2EDE0-9C8C-453C-9DB8-CB73BDF9EEC6}"/>
              </a:ext>
            </a:extLst>
          </p:cNvPr>
          <p:cNvSpPr txBox="1"/>
          <p:nvPr/>
        </p:nvSpPr>
        <p:spPr>
          <a:xfrm>
            <a:off x="7564583" y="928255"/>
            <a:ext cx="4627417"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100" b="1">
                <a:solidFill>
                  <a:srgbClr val="FFFFFF"/>
                </a:solidFill>
                <a:latin typeface="Calibri Light"/>
                <a:cs typeface="Segoe UI"/>
              </a:rPr>
              <a:t>"It's the way they talk to you, you don't feel embarrassed or small." </a:t>
            </a:r>
            <a:r>
              <a:rPr lang="en-US" sz="2100">
                <a:latin typeface="Calibri Light"/>
                <a:cs typeface="Segoe UI"/>
              </a:rPr>
              <a:t>​</a:t>
            </a:r>
          </a:p>
          <a:p>
            <a:endParaRPr lang="en-US" sz="2100">
              <a:solidFill>
                <a:srgbClr val="000000"/>
              </a:solidFill>
              <a:latin typeface="Calibri Light"/>
              <a:cs typeface="Segoe UI"/>
            </a:endParaRPr>
          </a:p>
          <a:p>
            <a:r>
              <a:rPr lang="en-US" sz="2100" b="1">
                <a:solidFill>
                  <a:srgbClr val="FFFFFF"/>
                </a:solidFill>
                <a:latin typeface="Calibri Light"/>
                <a:cs typeface="Segoe UI"/>
              </a:rPr>
              <a:t>"The headteacher is really approachable and makes it seem normal and okay."  </a:t>
            </a:r>
            <a:r>
              <a:rPr lang="en-US" sz="2100">
                <a:latin typeface="Calibri Light"/>
                <a:cs typeface="Segoe UI"/>
              </a:rPr>
              <a:t>​</a:t>
            </a:r>
          </a:p>
          <a:p>
            <a:endParaRPr lang="en-US" sz="2100" b="1">
              <a:solidFill>
                <a:srgbClr val="FFFFFF"/>
              </a:solidFill>
              <a:latin typeface="Calibri Light"/>
              <a:cs typeface="Segoe UI"/>
            </a:endParaRPr>
          </a:p>
          <a:p>
            <a:r>
              <a:rPr lang="en-US" sz="2100" b="1">
                <a:solidFill>
                  <a:srgbClr val="FFFFFF"/>
                </a:solidFill>
                <a:latin typeface="Calibri Light"/>
                <a:cs typeface="Segoe UI"/>
              </a:rPr>
              <a:t>"Made me feel at ease for asking and sorted out my problem for me." </a:t>
            </a:r>
            <a:r>
              <a:rPr lang="en-US" sz="2100">
                <a:latin typeface="Calibri Light"/>
                <a:cs typeface="Segoe UI"/>
              </a:rPr>
              <a:t>​</a:t>
            </a:r>
            <a:endParaRPr lang="en-US"/>
          </a:p>
          <a:p>
            <a:endParaRPr lang="en-US" sz="2100" b="1">
              <a:solidFill>
                <a:srgbClr val="FFFFFF"/>
              </a:solidFill>
              <a:latin typeface="Calibri Light"/>
              <a:cs typeface="Segoe UI"/>
            </a:endParaRPr>
          </a:p>
          <a:p>
            <a:r>
              <a:rPr lang="en-US" sz="2100" b="1">
                <a:solidFill>
                  <a:schemeClr val="bg1"/>
                </a:solidFill>
                <a:latin typeface="Calibri Light"/>
                <a:cs typeface="Calibri Light"/>
              </a:rPr>
              <a:t>"I have applied for the new Scottish Child Payment recently due to information I received through school emails." </a:t>
            </a:r>
            <a:endParaRPr lang="en-US">
              <a:solidFill>
                <a:schemeClr val="bg1"/>
              </a:solidFill>
              <a:latin typeface="Calibri" panose="020F0502020204030204"/>
              <a:cs typeface="Calibri"/>
            </a:endParaRPr>
          </a:p>
          <a:p>
            <a:endParaRPr lang="en-US" sz="2100" b="1">
              <a:solidFill>
                <a:schemeClr val="bg1"/>
              </a:solidFill>
              <a:latin typeface="Calibri Light"/>
              <a:cs typeface="Calibri Light"/>
            </a:endParaRPr>
          </a:p>
          <a:p>
            <a:r>
              <a:rPr lang="en-US" sz="2100" b="1">
                <a:solidFill>
                  <a:schemeClr val="bg1"/>
                </a:solidFill>
                <a:latin typeface="Calibri Light"/>
                <a:cs typeface="Calibri Light"/>
              </a:rPr>
              <a:t>"I feel less embarrassed about financial worries. I am so grateful for this simple but powerful thing: I feel we are not alone." </a:t>
            </a:r>
            <a:endParaRPr lang="en-US" sz="2100">
              <a:solidFill>
                <a:schemeClr val="bg1"/>
              </a:solidFill>
              <a:ea typeface="+mn-lt"/>
              <a:cs typeface="+mn-lt"/>
            </a:endParaRPr>
          </a:p>
        </p:txBody>
      </p:sp>
      <p:sp>
        <p:nvSpPr>
          <p:cNvPr id="4" name="TextBox 3"/>
          <p:cNvSpPr txBox="1"/>
          <p:nvPr/>
        </p:nvSpPr>
        <p:spPr>
          <a:xfrm>
            <a:off x="221381" y="209290"/>
            <a:ext cx="10737720" cy="584775"/>
          </a:xfrm>
          <a:prstGeom prst="rect">
            <a:avLst/>
          </a:prstGeom>
          <a:solidFill>
            <a:srgbClr val="FF6D03"/>
          </a:solidFill>
          <a:effectLst>
            <a:outerShdw blurRad="50800" dist="38100" dir="8100000" algn="tr" rotWithShape="0">
              <a:prstClr val="black">
                <a:alpha val="40000"/>
              </a:prstClr>
            </a:outerShdw>
          </a:effectLst>
        </p:spPr>
        <p:txBody>
          <a:bodyPr wrap="square" lIns="91440" tIns="45720" rIns="91440" bIns="45720" rtlCol="0" anchor="t">
            <a:spAutoFit/>
          </a:bodyPr>
          <a:lstStyle/>
          <a:p>
            <a:r>
              <a:rPr lang="en-GB" sz="3200" b="1">
                <a:solidFill>
                  <a:schemeClr val="bg1"/>
                </a:solidFill>
                <a:latin typeface="+mj-lt"/>
              </a:rPr>
              <a:t>Why is it important to talk about costs and money? </a:t>
            </a:r>
            <a:endParaRPr lang="en-US"/>
          </a:p>
        </p:txBody>
      </p:sp>
      <p:pic>
        <p:nvPicPr>
          <p:cNvPr id="18" name="Picture 17">
            <a:extLst>
              <a:ext uri="{FF2B5EF4-FFF2-40B4-BE49-F238E27FC236}">
                <a16:creationId xmlns:a16="http://schemas.microsoft.com/office/drawing/2014/main" id="{C60A9B93-284E-4955-82B0-3F53C6264B4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532" r="9153" b="311"/>
          <a:stretch/>
        </p:blipFill>
        <p:spPr>
          <a:xfrm>
            <a:off x="5056909" y="2761733"/>
            <a:ext cx="2234910" cy="2360391"/>
          </a:xfrm>
          <a:prstGeom prst="rect">
            <a:avLst/>
          </a:prstGeom>
        </p:spPr>
      </p:pic>
      <p:pic>
        <p:nvPicPr>
          <p:cNvPr id="20" name="Picture 19" descr="A picture containing text, clipart&#10;&#10;Description automatically generated">
            <a:extLst>
              <a:ext uri="{FF2B5EF4-FFF2-40B4-BE49-F238E27FC236}">
                <a16:creationId xmlns:a16="http://schemas.microsoft.com/office/drawing/2014/main" id="{C3CEAE6E-10E2-42F6-906F-833F47B40B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8473" y="5253543"/>
            <a:ext cx="2127288" cy="1466910"/>
          </a:xfrm>
          <a:prstGeom prst="rect">
            <a:avLst/>
          </a:prstGeom>
        </p:spPr>
      </p:pic>
    </p:spTree>
    <p:extLst>
      <p:ext uri="{BB962C8B-B14F-4D97-AF65-F5344CB8AC3E}">
        <p14:creationId xmlns:p14="http://schemas.microsoft.com/office/powerpoint/2010/main" val="239931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51425" y="570569"/>
            <a:ext cx="7485087" cy="646331"/>
          </a:xfrm>
          <a:prstGeom prst="rect">
            <a:avLst/>
          </a:prstGeom>
          <a:noFill/>
        </p:spPr>
        <p:txBody>
          <a:bodyPr wrap="square" lIns="91440" tIns="45720" rIns="91440" bIns="45720" rtlCol="0" anchor="t">
            <a:spAutoFit/>
          </a:bodyPr>
          <a:lstStyle/>
          <a:p>
            <a:r>
              <a:rPr lang="en-GB" sz="3600">
                <a:solidFill>
                  <a:srgbClr val="00AACD"/>
                </a:solidFill>
                <a:latin typeface="Poppins"/>
                <a:cs typeface="Poppins"/>
              </a:rPr>
              <a:t>Advice from parents and carers </a:t>
            </a:r>
          </a:p>
        </p:txBody>
      </p:sp>
      <p:sp>
        <p:nvSpPr>
          <p:cNvPr id="8" name="TextBox 7">
            <a:extLst>
              <a:ext uri="{FF2B5EF4-FFF2-40B4-BE49-F238E27FC236}">
                <a16:creationId xmlns:a16="http://schemas.microsoft.com/office/drawing/2014/main" id="{6DE98B03-1B60-5182-089D-F716D19E2674}"/>
              </a:ext>
            </a:extLst>
          </p:cNvPr>
          <p:cNvSpPr txBox="1"/>
          <p:nvPr/>
        </p:nvSpPr>
        <p:spPr>
          <a:xfrm>
            <a:off x="3699010" y="1682418"/>
            <a:ext cx="7852867" cy="3046988"/>
          </a:xfrm>
          <a:prstGeom prst="rect">
            <a:avLst/>
          </a:prstGeom>
          <a:noFill/>
        </p:spPr>
        <p:txBody>
          <a:bodyPr wrap="square" lIns="91440" tIns="45720" rIns="91440" bIns="45720" anchor="t">
            <a:spAutoFit/>
          </a:bodyPr>
          <a:lstStyle/>
          <a:p>
            <a:pPr marL="457200" indent="-457200">
              <a:buFont typeface="Arial"/>
              <a:buChar char="•"/>
            </a:pPr>
            <a:r>
              <a:rPr lang="en-US" sz="3200">
                <a:latin typeface="Roboto"/>
                <a:ea typeface="Roboto"/>
                <a:cs typeface="Roboto"/>
              </a:rPr>
              <a:t>Create poverty aware school communities</a:t>
            </a:r>
            <a:endParaRPr lang="en-US">
              <a:latin typeface="Roboto"/>
              <a:ea typeface="Roboto"/>
              <a:cs typeface="Roboto"/>
            </a:endParaRPr>
          </a:p>
          <a:p>
            <a:pPr marL="457200" indent="-457200">
              <a:buFont typeface="Arial"/>
              <a:buChar char="•"/>
            </a:pPr>
            <a:r>
              <a:rPr lang="en-US" sz="3200">
                <a:latin typeface="Roboto"/>
                <a:ea typeface="Roboto"/>
                <a:cs typeface="Roboto"/>
              </a:rPr>
              <a:t>Show leadership and take action</a:t>
            </a:r>
          </a:p>
          <a:p>
            <a:pPr marL="457200" indent="-457200">
              <a:buFont typeface="Arial"/>
              <a:buChar char="•"/>
            </a:pPr>
            <a:r>
              <a:rPr lang="en-US" sz="3200">
                <a:latin typeface="Roboto"/>
                <a:ea typeface="Roboto"/>
                <a:cs typeface="Roboto"/>
              </a:rPr>
              <a:t>Communicate about costs and money</a:t>
            </a:r>
          </a:p>
          <a:p>
            <a:pPr marL="457200" indent="-457200">
              <a:buFont typeface="Arial"/>
              <a:buChar char="•"/>
            </a:pPr>
            <a:r>
              <a:rPr lang="en-US" sz="3200">
                <a:latin typeface="Roboto"/>
                <a:ea typeface="Roboto"/>
                <a:cs typeface="Roboto"/>
              </a:rPr>
              <a:t>Offer confidential and supportive conversations</a:t>
            </a:r>
          </a:p>
        </p:txBody>
      </p:sp>
      <p:sp>
        <p:nvSpPr>
          <p:cNvPr id="18" name="TextBox 17">
            <a:extLst>
              <a:ext uri="{FF2B5EF4-FFF2-40B4-BE49-F238E27FC236}">
                <a16:creationId xmlns:a16="http://schemas.microsoft.com/office/drawing/2014/main" id="{AEDD9C19-30D2-3C70-C6BF-FB6C720F4868}"/>
              </a:ext>
            </a:extLst>
          </p:cNvPr>
          <p:cNvSpPr txBox="1"/>
          <p:nvPr/>
        </p:nvSpPr>
        <p:spPr>
          <a:xfrm>
            <a:off x="4431049" y="5059728"/>
            <a:ext cx="5680651" cy="1226160"/>
          </a:xfrm>
          <a:prstGeom prst="rect">
            <a:avLst/>
          </a:prstGeom>
          <a:noFill/>
        </p:spPr>
        <p:txBody>
          <a:bodyPr wrap="square" lIns="91440" tIns="45720" rIns="91440" bIns="45720" anchor="t">
            <a:spAutoFit/>
          </a:bodyPr>
          <a:lstStyle/>
          <a:p>
            <a:r>
              <a:rPr lang="en-GB">
                <a:latin typeface="Poppins"/>
                <a:ea typeface="Roboto"/>
                <a:cs typeface="Roboto"/>
              </a:rPr>
              <a:t>“Never heard anything about financial support for parents. My guess is that they assume we don't need it. Which is the wrong assumption.” (Parent) </a:t>
            </a:r>
          </a:p>
        </p:txBody>
      </p:sp>
      <p:pic>
        <p:nvPicPr>
          <p:cNvPr id="19" name="Picture 18" descr="A blue rectangle with black text&#10;&#10;Description automatically generated">
            <a:extLst>
              <a:ext uri="{FF2B5EF4-FFF2-40B4-BE49-F238E27FC236}">
                <a16:creationId xmlns:a16="http://schemas.microsoft.com/office/drawing/2014/main" id="{9D3C8651-89BD-0B33-4607-F2B5BE634149}"/>
              </a:ext>
            </a:extLst>
          </p:cNvPr>
          <p:cNvPicPr>
            <a:picLocks noChangeAspect="1"/>
          </p:cNvPicPr>
          <p:nvPr/>
        </p:nvPicPr>
        <p:blipFill>
          <a:blip r:embed="rId3"/>
          <a:stretch>
            <a:fillRect/>
          </a:stretch>
        </p:blipFill>
        <p:spPr>
          <a:xfrm>
            <a:off x="10276184" y="4860186"/>
            <a:ext cx="1436274" cy="1403927"/>
          </a:xfrm>
          <a:prstGeom prst="rect">
            <a:avLst/>
          </a:prstGeom>
        </p:spPr>
      </p:pic>
      <p:sp>
        <p:nvSpPr>
          <p:cNvPr id="3" name="TextBox 2">
            <a:extLst>
              <a:ext uri="{FF2B5EF4-FFF2-40B4-BE49-F238E27FC236}">
                <a16:creationId xmlns:a16="http://schemas.microsoft.com/office/drawing/2014/main" id="{46089F87-0681-BDC6-A6AF-175CFFE9D4AC}"/>
              </a:ext>
            </a:extLst>
          </p:cNvPr>
          <p:cNvSpPr txBox="1"/>
          <p:nvPr/>
        </p:nvSpPr>
        <p:spPr>
          <a:xfrm>
            <a:off x="3707169" y="6483764"/>
            <a:ext cx="8488571" cy="369332"/>
          </a:xfrm>
          <a:prstGeom prst="rect">
            <a:avLst/>
          </a:prstGeom>
          <a:noFill/>
        </p:spPr>
        <p:txBody>
          <a:bodyPr wrap="square">
            <a:spAutoFit/>
          </a:bodyPr>
          <a:lstStyle/>
          <a:p>
            <a:r>
              <a:rPr lang="en-GB">
                <a:hlinkClick r:id="rId4"/>
              </a:rPr>
              <a:t>Talking about costs and money at school - advice from parents and carers | CPAG</a:t>
            </a:r>
            <a:endParaRPr lang="en-GB"/>
          </a:p>
        </p:txBody>
      </p:sp>
      <p:pic>
        <p:nvPicPr>
          <p:cNvPr id="4" name="Picture 3" descr="A cartoon of a person&#10;&#10;Description automatically generated">
            <a:extLst>
              <a:ext uri="{FF2B5EF4-FFF2-40B4-BE49-F238E27FC236}">
                <a16:creationId xmlns:a16="http://schemas.microsoft.com/office/drawing/2014/main" id="{F232B061-9BF8-67D6-1E33-504A791B4F52}"/>
              </a:ext>
            </a:extLst>
          </p:cNvPr>
          <p:cNvPicPr>
            <a:picLocks noChangeAspect="1"/>
          </p:cNvPicPr>
          <p:nvPr/>
        </p:nvPicPr>
        <p:blipFill>
          <a:blip r:embed="rId5"/>
          <a:stretch>
            <a:fillRect/>
          </a:stretch>
        </p:blipFill>
        <p:spPr>
          <a:xfrm>
            <a:off x="345402" y="1725801"/>
            <a:ext cx="2731737" cy="5137042"/>
          </a:xfrm>
          <a:prstGeom prst="rect">
            <a:avLst/>
          </a:prstGeom>
        </p:spPr>
      </p:pic>
      <p:pic>
        <p:nvPicPr>
          <p:cNvPr id="6" name="Picture 5" descr="A blue and black logo&#10;&#10;Description automatically generated">
            <a:extLst>
              <a:ext uri="{FF2B5EF4-FFF2-40B4-BE49-F238E27FC236}">
                <a16:creationId xmlns:a16="http://schemas.microsoft.com/office/drawing/2014/main" id="{8DCD4D4E-66D8-030F-5905-9A4B43B5165A}"/>
              </a:ext>
            </a:extLst>
          </p:cNvPr>
          <p:cNvPicPr>
            <a:picLocks noChangeAspect="1"/>
          </p:cNvPicPr>
          <p:nvPr/>
        </p:nvPicPr>
        <p:blipFill>
          <a:blip r:embed="rId6"/>
          <a:stretch>
            <a:fillRect/>
          </a:stretch>
        </p:blipFill>
        <p:spPr>
          <a:xfrm>
            <a:off x="3697673" y="5032942"/>
            <a:ext cx="726597" cy="693887"/>
          </a:xfrm>
          <a:prstGeom prst="rect">
            <a:avLst/>
          </a:prstGeom>
        </p:spPr>
      </p:pic>
    </p:spTree>
    <p:extLst>
      <p:ext uri="{BB962C8B-B14F-4D97-AF65-F5344CB8AC3E}">
        <p14:creationId xmlns:p14="http://schemas.microsoft.com/office/powerpoint/2010/main" val="3660542369"/>
      </p:ext>
    </p:extLst>
  </p:cSld>
  <p:clrMapOvr>
    <a:masterClrMapping/>
  </p:clrMapOvr>
  <mc:AlternateContent xmlns:mc="http://schemas.openxmlformats.org/markup-compatibility/2006" xmlns:p14="http://schemas.microsoft.com/office/powerpoint/2010/main">
    <mc:Choice Requires="p14">
      <p:transition spd="slow" p14:dur="2000" advTm="116674"/>
    </mc:Choice>
    <mc:Fallback xmlns="">
      <p:transition spd="slow" advTm="11667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4F040-107A-D96C-EAE6-90AD81B87FF8}"/>
              </a:ext>
            </a:extLst>
          </p:cNvPr>
          <p:cNvSpPr>
            <a:spLocks noGrp="1"/>
          </p:cNvSpPr>
          <p:nvPr>
            <p:ph type="title"/>
          </p:nvPr>
        </p:nvSpPr>
        <p:spPr/>
        <p:txBody>
          <a:bodyPr/>
          <a:lstStyle/>
          <a:p>
            <a:r>
              <a:rPr lang="en-US">
                <a:solidFill>
                  <a:srgbClr val="00AACD"/>
                </a:solidFill>
              </a:rPr>
              <a:t>Cost of the School Day policies/statements</a:t>
            </a:r>
          </a:p>
        </p:txBody>
      </p:sp>
      <p:pic>
        <p:nvPicPr>
          <p:cNvPr id="4" name="Content Placeholder 3" descr="A red and white card with text&#10;&#10;Description automatically generated">
            <a:extLst>
              <a:ext uri="{FF2B5EF4-FFF2-40B4-BE49-F238E27FC236}">
                <a16:creationId xmlns:a16="http://schemas.microsoft.com/office/drawing/2014/main" id="{1C10B0FE-C988-BB6F-31DD-02AE47C73EF3}"/>
              </a:ext>
            </a:extLst>
          </p:cNvPr>
          <p:cNvPicPr>
            <a:picLocks noGrp="1" noChangeAspect="1"/>
          </p:cNvPicPr>
          <p:nvPr>
            <p:ph idx="1"/>
          </p:nvPr>
        </p:nvPicPr>
        <p:blipFill>
          <a:blip r:embed="rId2"/>
          <a:stretch>
            <a:fillRect/>
          </a:stretch>
        </p:blipFill>
        <p:spPr>
          <a:xfrm>
            <a:off x="999544" y="1697098"/>
            <a:ext cx="4938532" cy="4790456"/>
          </a:xfrm>
        </p:spPr>
      </p:pic>
      <p:pic>
        <p:nvPicPr>
          <p:cNvPr id="6" name="Picture 5" descr="A blue rectangle with black text&#10;&#10;Description automatically generated">
            <a:extLst>
              <a:ext uri="{FF2B5EF4-FFF2-40B4-BE49-F238E27FC236}">
                <a16:creationId xmlns:a16="http://schemas.microsoft.com/office/drawing/2014/main" id="{0F5B588D-2326-F879-4FBF-874E24A89E0F}"/>
              </a:ext>
            </a:extLst>
          </p:cNvPr>
          <p:cNvPicPr>
            <a:picLocks noChangeAspect="1"/>
          </p:cNvPicPr>
          <p:nvPr/>
        </p:nvPicPr>
        <p:blipFill>
          <a:blip r:embed="rId3"/>
          <a:stretch>
            <a:fillRect/>
          </a:stretch>
        </p:blipFill>
        <p:spPr>
          <a:xfrm>
            <a:off x="10104120" y="5081412"/>
            <a:ext cx="1436274" cy="1403927"/>
          </a:xfrm>
          <a:prstGeom prst="rect">
            <a:avLst/>
          </a:prstGeom>
        </p:spPr>
      </p:pic>
      <p:pic>
        <p:nvPicPr>
          <p:cNvPr id="7" name="Picture 6" descr="A website page with a picture of a school building&#10;&#10;Description automatically generated">
            <a:extLst>
              <a:ext uri="{FF2B5EF4-FFF2-40B4-BE49-F238E27FC236}">
                <a16:creationId xmlns:a16="http://schemas.microsoft.com/office/drawing/2014/main" id="{36F781DB-1CC7-DECF-ACD1-9E71BF918422}"/>
              </a:ext>
            </a:extLst>
          </p:cNvPr>
          <p:cNvPicPr>
            <a:picLocks noChangeAspect="1"/>
          </p:cNvPicPr>
          <p:nvPr/>
        </p:nvPicPr>
        <p:blipFill>
          <a:blip r:embed="rId4"/>
          <a:stretch>
            <a:fillRect/>
          </a:stretch>
        </p:blipFill>
        <p:spPr>
          <a:xfrm>
            <a:off x="6226175" y="1520102"/>
            <a:ext cx="3873653" cy="5148020"/>
          </a:xfrm>
          <a:prstGeom prst="rect">
            <a:avLst/>
          </a:prstGeom>
        </p:spPr>
      </p:pic>
    </p:spTree>
    <p:extLst>
      <p:ext uri="{BB962C8B-B14F-4D97-AF65-F5344CB8AC3E}">
        <p14:creationId xmlns:p14="http://schemas.microsoft.com/office/powerpoint/2010/main" val="2851021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69C96-6A1C-D013-3D81-4095B550E98C}"/>
              </a:ext>
            </a:extLst>
          </p:cNvPr>
          <p:cNvSpPr>
            <a:spLocks noGrp="1"/>
          </p:cNvSpPr>
          <p:nvPr>
            <p:ph type="title"/>
          </p:nvPr>
        </p:nvSpPr>
        <p:spPr>
          <a:xfrm>
            <a:off x="930880" y="451025"/>
            <a:ext cx="11062282" cy="1325563"/>
          </a:xfrm>
        </p:spPr>
        <p:txBody>
          <a:bodyPr>
            <a:normAutofit/>
          </a:bodyPr>
          <a:lstStyle/>
          <a:p>
            <a:r>
              <a:rPr lang="en-US" sz="3200">
                <a:solidFill>
                  <a:srgbClr val="00B0F0"/>
                </a:solidFill>
                <a:latin typeface="Poppins"/>
                <a:cs typeface="Poppins"/>
              </a:rPr>
              <a:t>Universal communication – avoiding assumptions</a:t>
            </a:r>
            <a:endParaRPr lang="en-US" sz="3200">
              <a:latin typeface="Poppins" panose="00000500000000000000" pitchFamily="2" charset="0"/>
              <a:cs typeface="Poppins" panose="00000500000000000000" pitchFamily="2" charset="0"/>
            </a:endParaRPr>
          </a:p>
        </p:txBody>
      </p:sp>
      <p:pic>
        <p:nvPicPr>
          <p:cNvPr id="4" name="Picture 4">
            <a:extLst>
              <a:ext uri="{FF2B5EF4-FFF2-40B4-BE49-F238E27FC236}">
                <a16:creationId xmlns:a16="http://schemas.microsoft.com/office/drawing/2014/main" id="{E0DC3446-516C-F33C-762A-B8824DD05755}"/>
              </a:ext>
            </a:extLst>
          </p:cNvPr>
          <p:cNvPicPr>
            <a:picLocks noGrp="1" noChangeAspect="1"/>
          </p:cNvPicPr>
          <p:nvPr>
            <p:ph idx="1"/>
          </p:nvPr>
        </p:nvPicPr>
        <p:blipFill rotWithShape="1">
          <a:blip r:embed="rId3"/>
          <a:srcRect t="10667" r="461"/>
          <a:stretch/>
        </p:blipFill>
        <p:spPr>
          <a:xfrm>
            <a:off x="1054042" y="1857986"/>
            <a:ext cx="2554190" cy="31755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5">
            <a:extLst>
              <a:ext uri="{FF2B5EF4-FFF2-40B4-BE49-F238E27FC236}">
                <a16:creationId xmlns:a16="http://schemas.microsoft.com/office/drawing/2014/main" id="{C7A807BA-70A9-539E-54F6-CFD591C60C36}"/>
              </a:ext>
            </a:extLst>
          </p:cNvPr>
          <p:cNvPicPr>
            <a:picLocks noChangeAspect="1"/>
          </p:cNvPicPr>
          <p:nvPr/>
        </p:nvPicPr>
        <p:blipFill rotWithShape="1">
          <a:blip r:embed="rId4"/>
          <a:srcRect r="28911" b="406"/>
          <a:stretch/>
        </p:blipFill>
        <p:spPr>
          <a:xfrm>
            <a:off x="4048665" y="1935407"/>
            <a:ext cx="2413356" cy="28434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6">
            <a:extLst>
              <a:ext uri="{FF2B5EF4-FFF2-40B4-BE49-F238E27FC236}">
                <a16:creationId xmlns:a16="http://schemas.microsoft.com/office/drawing/2014/main" id="{9516F9F1-4120-0C27-7D16-27E02094FBB7}"/>
              </a:ext>
            </a:extLst>
          </p:cNvPr>
          <p:cNvPicPr>
            <a:picLocks noChangeAspect="1"/>
          </p:cNvPicPr>
          <p:nvPr/>
        </p:nvPicPr>
        <p:blipFill>
          <a:blip r:embed="rId5"/>
          <a:stretch>
            <a:fillRect/>
          </a:stretch>
        </p:blipFill>
        <p:spPr>
          <a:xfrm>
            <a:off x="6708475" y="1930305"/>
            <a:ext cx="4727275" cy="28248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9D6437DF-3D71-B83B-581E-CC55D0B740AD}"/>
              </a:ext>
            </a:extLst>
          </p:cNvPr>
          <p:cNvSpPr txBox="1"/>
          <p:nvPr/>
        </p:nvSpPr>
        <p:spPr>
          <a:xfrm>
            <a:off x="930880" y="5298979"/>
            <a:ext cx="8794569"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solidFill>
                  <a:srgbClr val="00B0F0"/>
                </a:solidFill>
                <a:latin typeface="Roboto"/>
                <a:ea typeface="Roboto"/>
                <a:cs typeface="+mn-lt"/>
              </a:rPr>
              <a:t>"The main purpose is to bring all of the supports available together, in the one place, to make it easier for everyone. It's an opportunity to support families from the very start." </a:t>
            </a:r>
            <a:r>
              <a:rPr lang="en-US" b="1">
                <a:solidFill>
                  <a:srgbClr val="00B0F0"/>
                </a:solidFill>
                <a:latin typeface="Roboto"/>
                <a:ea typeface="Roboto"/>
                <a:cs typeface="+mn-lt"/>
              </a:rPr>
              <a:t> (Hillhead High School)</a:t>
            </a:r>
            <a:endParaRPr lang="en-US" b="1">
              <a:solidFill>
                <a:srgbClr val="00B0F0"/>
              </a:solidFill>
              <a:latin typeface="Roboto" panose="02000000000000000000" pitchFamily="2" charset="0"/>
              <a:ea typeface="Roboto" panose="02000000000000000000" pitchFamily="2" charset="0"/>
              <a:cs typeface="Calibri" panose="020F0502020204030204"/>
            </a:endParaRPr>
          </a:p>
        </p:txBody>
      </p:sp>
      <p:pic>
        <p:nvPicPr>
          <p:cNvPr id="3" name="Picture 2" descr="A blue rectangle with black text&#10;&#10;Description automatically generated">
            <a:extLst>
              <a:ext uri="{FF2B5EF4-FFF2-40B4-BE49-F238E27FC236}">
                <a16:creationId xmlns:a16="http://schemas.microsoft.com/office/drawing/2014/main" id="{4E6DB37A-328A-4394-8E43-F8726700125F}"/>
              </a:ext>
            </a:extLst>
          </p:cNvPr>
          <p:cNvPicPr>
            <a:picLocks noChangeAspect="1"/>
          </p:cNvPicPr>
          <p:nvPr/>
        </p:nvPicPr>
        <p:blipFill>
          <a:blip r:embed="rId6"/>
          <a:stretch>
            <a:fillRect/>
          </a:stretch>
        </p:blipFill>
        <p:spPr>
          <a:xfrm>
            <a:off x="10104120" y="5081412"/>
            <a:ext cx="1436274" cy="1403927"/>
          </a:xfrm>
          <a:prstGeom prst="rect">
            <a:avLst/>
          </a:prstGeom>
        </p:spPr>
      </p:pic>
    </p:spTree>
    <p:extLst>
      <p:ext uri="{BB962C8B-B14F-4D97-AF65-F5344CB8AC3E}">
        <p14:creationId xmlns:p14="http://schemas.microsoft.com/office/powerpoint/2010/main" val="138792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8ECF3-263D-0530-B7C6-D0DA4DD147E5}"/>
              </a:ext>
            </a:extLst>
          </p:cNvPr>
          <p:cNvSpPr>
            <a:spLocks noGrp="1"/>
          </p:cNvSpPr>
          <p:nvPr>
            <p:ph type="title"/>
          </p:nvPr>
        </p:nvSpPr>
        <p:spPr/>
        <p:txBody>
          <a:bodyPr>
            <a:normAutofit/>
          </a:bodyPr>
          <a:lstStyle/>
          <a:p>
            <a:r>
              <a:rPr lang="en-US" sz="3600">
                <a:solidFill>
                  <a:srgbClr val="00B0F0"/>
                </a:solidFill>
                <a:latin typeface="Poppins" panose="00000500000000000000" pitchFamily="2" charset="0"/>
                <a:cs typeface="Poppins" panose="00000500000000000000" pitchFamily="2" charset="0"/>
              </a:rPr>
              <a:t>Referral pathways to welfare rights services</a:t>
            </a:r>
          </a:p>
        </p:txBody>
      </p:sp>
      <p:pic>
        <p:nvPicPr>
          <p:cNvPr id="6" name="Picture 6" descr="Graphical user interface, text&#10;&#10;Description automatically generated">
            <a:extLst>
              <a:ext uri="{FF2B5EF4-FFF2-40B4-BE49-F238E27FC236}">
                <a16:creationId xmlns:a16="http://schemas.microsoft.com/office/drawing/2014/main" id="{97C5A227-6A6B-BB5A-AC80-9DF3E5279AF6}"/>
              </a:ext>
            </a:extLst>
          </p:cNvPr>
          <p:cNvPicPr>
            <a:picLocks noChangeAspect="1"/>
          </p:cNvPicPr>
          <p:nvPr/>
        </p:nvPicPr>
        <p:blipFill>
          <a:blip r:embed="rId2"/>
          <a:stretch>
            <a:fillRect/>
          </a:stretch>
        </p:blipFill>
        <p:spPr>
          <a:xfrm>
            <a:off x="7483436" y="1755287"/>
            <a:ext cx="4156011" cy="3087519"/>
          </a:xfrm>
          <a:prstGeom prst="rect">
            <a:avLst/>
          </a:prstGeom>
        </p:spPr>
      </p:pic>
      <p:pic>
        <p:nvPicPr>
          <p:cNvPr id="4" name="Picture 3" descr="A blue rectangle with black text&#10;&#10;Description automatically generated">
            <a:extLst>
              <a:ext uri="{FF2B5EF4-FFF2-40B4-BE49-F238E27FC236}">
                <a16:creationId xmlns:a16="http://schemas.microsoft.com/office/drawing/2014/main" id="{67DB6570-3F62-B731-CA96-83BA21B6146F}"/>
              </a:ext>
            </a:extLst>
          </p:cNvPr>
          <p:cNvPicPr>
            <a:picLocks noChangeAspect="1"/>
          </p:cNvPicPr>
          <p:nvPr/>
        </p:nvPicPr>
        <p:blipFill>
          <a:blip r:embed="rId3"/>
          <a:stretch>
            <a:fillRect/>
          </a:stretch>
        </p:blipFill>
        <p:spPr>
          <a:xfrm>
            <a:off x="10200373" y="5209748"/>
            <a:ext cx="1436274" cy="1403927"/>
          </a:xfrm>
          <a:prstGeom prst="rect">
            <a:avLst/>
          </a:prstGeom>
        </p:spPr>
      </p:pic>
      <p:sp>
        <p:nvSpPr>
          <p:cNvPr id="7" name="TextBox 6">
            <a:extLst>
              <a:ext uri="{FF2B5EF4-FFF2-40B4-BE49-F238E27FC236}">
                <a16:creationId xmlns:a16="http://schemas.microsoft.com/office/drawing/2014/main" id="{380B7327-D50E-3833-CEE5-0A8EB59AFF89}"/>
              </a:ext>
            </a:extLst>
          </p:cNvPr>
          <p:cNvSpPr txBox="1"/>
          <p:nvPr/>
        </p:nvSpPr>
        <p:spPr>
          <a:xfrm>
            <a:off x="989008" y="6176963"/>
            <a:ext cx="8388906" cy="369332"/>
          </a:xfrm>
          <a:prstGeom prst="rect">
            <a:avLst/>
          </a:prstGeom>
          <a:noFill/>
        </p:spPr>
        <p:txBody>
          <a:bodyPr wrap="square">
            <a:spAutoFit/>
          </a:bodyPr>
          <a:lstStyle/>
          <a:p>
            <a:r>
              <a:rPr lang="en-GB">
                <a:hlinkClick r:id="rId4"/>
              </a:rPr>
              <a:t>Referral pathways to money advice in education settings - briefing | CPAG</a:t>
            </a:r>
            <a:endParaRPr lang="en-GB"/>
          </a:p>
        </p:txBody>
      </p:sp>
      <p:sp>
        <p:nvSpPr>
          <p:cNvPr id="5" name="TextBox 4">
            <a:extLst>
              <a:ext uri="{FF2B5EF4-FFF2-40B4-BE49-F238E27FC236}">
                <a16:creationId xmlns:a16="http://schemas.microsoft.com/office/drawing/2014/main" id="{763AA2C1-2423-A736-3468-FBC8A9BBD4E6}"/>
              </a:ext>
            </a:extLst>
          </p:cNvPr>
          <p:cNvSpPr txBox="1"/>
          <p:nvPr/>
        </p:nvSpPr>
        <p:spPr>
          <a:xfrm>
            <a:off x="1197188" y="1708080"/>
            <a:ext cx="556252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201C40"/>
                </a:solidFill>
                <a:latin typeface="Roboto"/>
                <a:ea typeface="Roboto"/>
                <a:cs typeface="Roboto"/>
              </a:rPr>
              <a:t>"</a:t>
            </a:r>
            <a:r>
              <a:rPr lang="en-GB" sz="2000">
                <a:solidFill>
                  <a:srgbClr val="201C40"/>
                </a:solidFill>
                <a:latin typeface="Roboto"/>
                <a:ea typeface="Roboto"/>
                <a:cs typeface="Roboto"/>
              </a:rPr>
              <a:t>Providing pathways to money and welfare rights advice from education settings can help prevent child poverty or mitigate its effects, and from a setting that most families with children engage with.”</a:t>
            </a:r>
            <a:r>
              <a:rPr lang="en-US" sz="2000">
                <a:solidFill>
                  <a:srgbClr val="201C40"/>
                </a:solidFill>
                <a:latin typeface="Roboto"/>
                <a:ea typeface="Roboto"/>
                <a:cs typeface="Roboto"/>
              </a:rPr>
              <a:t> </a:t>
            </a:r>
            <a:endParaRPr lang="en-US" sz="2000">
              <a:solidFill>
                <a:srgbClr val="000000"/>
              </a:solidFill>
              <a:latin typeface="Roboto"/>
              <a:ea typeface="Roboto"/>
              <a:cs typeface="Roboto"/>
            </a:endParaRPr>
          </a:p>
          <a:p>
            <a:r>
              <a:rPr lang="en-US" sz="2000" b="1">
                <a:solidFill>
                  <a:srgbClr val="201C40"/>
                </a:solidFill>
                <a:latin typeface="Roboto"/>
                <a:ea typeface="Roboto"/>
                <a:cs typeface="Roboto"/>
              </a:rPr>
              <a:t>Public Health Scotland</a:t>
            </a:r>
            <a:endParaRPr lang="en-US" sz="2000" b="1"/>
          </a:p>
        </p:txBody>
      </p:sp>
      <p:sp>
        <p:nvSpPr>
          <p:cNvPr id="10" name="TextBox 9">
            <a:extLst>
              <a:ext uri="{FF2B5EF4-FFF2-40B4-BE49-F238E27FC236}">
                <a16:creationId xmlns:a16="http://schemas.microsoft.com/office/drawing/2014/main" id="{DD8E4823-E5C5-4270-ED82-413DBA823DD3}"/>
              </a:ext>
            </a:extLst>
          </p:cNvPr>
          <p:cNvSpPr txBox="1"/>
          <p:nvPr/>
        </p:nvSpPr>
        <p:spPr>
          <a:xfrm>
            <a:off x="858384" y="3901852"/>
            <a:ext cx="615434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dirty="0">
                <a:latin typeface="Roboto"/>
                <a:ea typeface="+mn-lt"/>
                <a:cs typeface="+mn-lt"/>
              </a:rPr>
              <a:t>Financial gain for families </a:t>
            </a:r>
          </a:p>
          <a:p>
            <a:pPr marL="285750" indent="-285750">
              <a:buFont typeface="Arial"/>
              <a:buChar char="•"/>
            </a:pPr>
            <a:r>
              <a:rPr lang="en-US" sz="2400" dirty="0">
                <a:latin typeface="Roboto"/>
                <a:ea typeface="+mn-lt"/>
                <a:cs typeface="+mn-lt"/>
              </a:rPr>
              <a:t>Increased take up of educational entitlements</a:t>
            </a:r>
          </a:p>
          <a:p>
            <a:pPr marL="285750" indent="-285750">
              <a:buFont typeface="Arial"/>
              <a:buChar char="•"/>
            </a:pPr>
            <a:r>
              <a:rPr lang="en-US" sz="2400" dirty="0">
                <a:latin typeface="Roboto"/>
                <a:ea typeface="+mn-lt"/>
                <a:cs typeface="+mn-lt"/>
              </a:rPr>
              <a:t>Reduced burden on schools </a:t>
            </a:r>
            <a:endParaRPr lang="en-US" sz="2400" dirty="0">
              <a:latin typeface="Roboto"/>
              <a:ea typeface="Roboto"/>
              <a:cs typeface="Roboto"/>
            </a:endParaRPr>
          </a:p>
        </p:txBody>
      </p:sp>
      <p:pic>
        <p:nvPicPr>
          <p:cNvPr id="8" name="Picture 7" descr="A blue and black logo&#10;&#10;Description automatically generated">
            <a:extLst>
              <a:ext uri="{FF2B5EF4-FFF2-40B4-BE49-F238E27FC236}">
                <a16:creationId xmlns:a16="http://schemas.microsoft.com/office/drawing/2014/main" id="{26C0E6F3-1F0C-F2FE-DAF0-723A3EDDD0A3}"/>
              </a:ext>
            </a:extLst>
          </p:cNvPr>
          <p:cNvPicPr>
            <a:picLocks noChangeAspect="1"/>
          </p:cNvPicPr>
          <p:nvPr/>
        </p:nvPicPr>
        <p:blipFill>
          <a:blip r:embed="rId5"/>
          <a:stretch>
            <a:fillRect/>
          </a:stretch>
        </p:blipFill>
        <p:spPr>
          <a:xfrm>
            <a:off x="479661" y="1684839"/>
            <a:ext cx="726597" cy="693887"/>
          </a:xfrm>
          <a:prstGeom prst="rect">
            <a:avLst/>
          </a:prstGeom>
        </p:spPr>
      </p:pic>
    </p:spTree>
    <p:extLst>
      <p:ext uri="{BB962C8B-B14F-4D97-AF65-F5344CB8AC3E}">
        <p14:creationId xmlns:p14="http://schemas.microsoft.com/office/powerpoint/2010/main" val="940148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296125-0DC0-752C-E12D-05C86B4ABCDB}"/>
              </a:ext>
            </a:extLst>
          </p:cNvPr>
          <p:cNvSpPr>
            <a:spLocks noGrp="1"/>
          </p:cNvSpPr>
          <p:nvPr>
            <p:ph idx="1"/>
          </p:nvPr>
        </p:nvSpPr>
        <p:spPr>
          <a:xfrm>
            <a:off x="608650" y="501203"/>
            <a:ext cx="10954234" cy="814508"/>
          </a:xfrm>
        </p:spPr>
        <p:txBody>
          <a:bodyPr vert="horz" lIns="91440" tIns="45720" rIns="91440" bIns="45720" rtlCol="0" anchor="t">
            <a:noAutofit/>
          </a:bodyPr>
          <a:lstStyle/>
          <a:p>
            <a:pPr marL="0" indent="0">
              <a:buNone/>
            </a:pPr>
            <a:r>
              <a:rPr lang="en-GB" sz="3600" dirty="0">
                <a:solidFill>
                  <a:srgbClr val="00AACD"/>
                </a:solidFill>
                <a:latin typeface="Poppins"/>
                <a:cs typeface="Poppins"/>
              </a:rPr>
              <a:t>Cost of the School Day Voice Network </a:t>
            </a:r>
            <a:r>
              <a:rPr lang="en-US" sz="3200" b="1" dirty="0">
                <a:solidFill>
                  <a:srgbClr val="00AACD"/>
                </a:solidFill>
                <a:latin typeface="Poppins"/>
                <a:cs typeface="Poppins"/>
              </a:rPr>
              <a:t>​</a:t>
            </a:r>
            <a:endParaRPr lang="en-US" dirty="0">
              <a:solidFill>
                <a:srgbClr val="00AACD"/>
              </a:solidFill>
              <a:latin typeface="Poppins"/>
              <a:cs typeface="Poppins"/>
            </a:endParaRPr>
          </a:p>
          <a:p>
            <a:pPr>
              <a:buFont typeface=""/>
              <a:buChar char="•"/>
            </a:pPr>
            <a:endParaRPr lang="en-US"/>
          </a:p>
        </p:txBody>
      </p:sp>
      <p:pic>
        <p:nvPicPr>
          <p:cNvPr id="2" name="Picture 1" descr="A poster with a group of kids&#10;&#10;Description automatically generated">
            <a:extLst>
              <a:ext uri="{FF2B5EF4-FFF2-40B4-BE49-F238E27FC236}">
                <a16:creationId xmlns:a16="http://schemas.microsoft.com/office/drawing/2014/main" id="{3C7CB057-8694-8EA2-E964-F7669AA0CA50}"/>
              </a:ext>
            </a:extLst>
          </p:cNvPr>
          <p:cNvPicPr>
            <a:picLocks noChangeAspect="1"/>
          </p:cNvPicPr>
          <p:nvPr/>
        </p:nvPicPr>
        <p:blipFill>
          <a:blip r:embed="rId3"/>
          <a:stretch>
            <a:fillRect/>
          </a:stretch>
        </p:blipFill>
        <p:spPr>
          <a:xfrm>
            <a:off x="5079" y="1315485"/>
            <a:ext cx="4113114" cy="5577278"/>
          </a:xfrm>
          <a:prstGeom prst="rect">
            <a:avLst/>
          </a:prstGeom>
        </p:spPr>
      </p:pic>
      <p:sp>
        <p:nvSpPr>
          <p:cNvPr id="6" name="TextBox 5">
            <a:extLst>
              <a:ext uri="{FF2B5EF4-FFF2-40B4-BE49-F238E27FC236}">
                <a16:creationId xmlns:a16="http://schemas.microsoft.com/office/drawing/2014/main" id="{120C55A7-2466-8C7A-52B9-31881426FD09}"/>
              </a:ext>
            </a:extLst>
          </p:cNvPr>
          <p:cNvSpPr txBox="1"/>
          <p:nvPr/>
        </p:nvSpPr>
        <p:spPr>
          <a:xfrm>
            <a:off x="4597441" y="1713195"/>
            <a:ext cx="6989880" cy="4209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GB" sz="2600" dirty="0">
                <a:latin typeface="Roboto"/>
                <a:ea typeface="Roboto"/>
                <a:cs typeface="Roboto"/>
              </a:rPr>
              <a:t>Network of learner voice groups P5 –S6</a:t>
            </a:r>
            <a:endParaRPr lang="en-US" sz="2600">
              <a:latin typeface="Roboto"/>
              <a:ea typeface="Roboto"/>
              <a:cs typeface="Roboto"/>
            </a:endParaRPr>
          </a:p>
          <a:p>
            <a:pPr marL="457200" indent="-457200">
              <a:buFont typeface="Arial"/>
              <a:buChar char="•"/>
            </a:pPr>
            <a:r>
              <a:rPr lang="en-GB" sz="2600" dirty="0">
                <a:latin typeface="Roboto"/>
                <a:ea typeface="Roboto"/>
                <a:cs typeface="Roboto"/>
              </a:rPr>
              <a:t>Young people leading on poverty awareness, equity and tackling costs at school</a:t>
            </a:r>
          </a:p>
          <a:p>
            <a:pPr marL="457200" indent="-457200">
              <a:buFont typeface="Arial"/>
              <a:buChar char="•"/>
            </a:pPr>
            <a:r>
              <a:rPr lang="en-GB" sz="2600" dirty="0">
                <a:latin typeface="Roboto"/>
                <a:ea typeface="Roboto"/>
                <a:cs typeface="Roboto"/>
              </a:rPr>
              <a:t>Influence poverty and education policy by having say on important issues that affect them and their schools.</a:t>
            </a:r>
          </a:p>
          <a:p>
            <a:pPr marL="457200" indent="-457200">
              <a:buFont typeface="Arial"/>
              <a:buChar char="•"/>
            </a:pPr>
            <a:r>
              <a:rPr lang="en-GB" sz="2600" dirty="0">
                <a:latin typeface="Roboto"/>
                <a:ea typeface="Roboto"/>
                <a:cs typeface="Roboto"/>
              </a:rPr>
              <a:t>Co-produce resources that help other schools and young people</a:t>
            </a:r>
          </a:p>
          <a:p>
            <a:pPr marL="457200" indent="-457200">
              <a:buFont typeface="Arial"/>
              <a:buChar char="•"/>
            </a:pPr>
            <a:r>
              <a:rPr lang="en-GB" sz="2600" dirty="0">
                <a:latin typeface="Roboto"/>
                <a:ea typeface="Roboto"/>
                <a:cs typeface="Roboto"/>
              </a:rPr>
              <a:t>Join the network! </a:t>
            </a:r>
          </a:p>
        </p:txBody>
      </p:sp>
      <p:pic>
        <p:nvPicPr>
          <p:cNvPr id="5" name="Picture 4" descr="A blue rectangle with black text&#10;&#10;Description automatically generated">
            <a:extLst>
              <a:ext uri="{FF2B5EF4-FFF2-40B4-BE49-F238E27FC236}">
                <a16:creationId xmlns:a16="http://schemas.microsoft.com/office/drawing/2014/main" id="{33833343-DC07-0196-B615-F13C02DB4C4A}"/>
              </a:ext>
            </a:extLst>
          </p:cNvPr>
          <p:cNvPicPr>
            <a:picLocks noChangeAspect="1"/>
          </p:cNvPicPr>
          <p:nvPr/>
        </p:nvPicPr>
        <p:blipFill>
          <a:blip r:embed="rId4"/>
          <a:stretch>
            <a:fillRect/>
          </a:stretch>
        </p:blipFill>
        <p:spPr>
          <a:xfrm>
            <a:off x="10200373" y="5209748"/>
            <a:ext cx="1436274" cy="1403927"/>
          </a:xfrm>
          <a:prstGeom prst="rect">
            <a:avLst/>
          </a:prstGeom>
        </p:spPr>
      </p:pic>
    </p:spTree>
    <p:extLst>
      <p:ext uri="{BB962C8B-B14F-4D97-AF65-F5344CB8AC3E}">
        <p14:creationId xmlns:p14="http://schemas.microsoft.com/office/powerpoint/2010/main" val="1434328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93EF8-9B43-C7DA-178A-7A0F5CE04393}"/>
            </a:ext>
          </a:extLst>
        </p:cNvPr>
        <p:cNvGrpSpPr/>
        <p:nvPr/>
      </p:nvGrpSpPr>
      <p:grpSpPr>
        <a:xfrm>
          <a:off x="0" y="0"/>
          <a:ext cx="0" cy="0"/>
          <a:chOff x="0" y="0"/>
          <a:chExt cx="0" cy="0"/>
        </a:xfrm>
      </p:grpSpPr>
      <p:pic>
        <p:nvPicPr>
          <p:cNvPr id="11" name="Picture 10" descr="Two girls holding up paper cutouts&#10;&#10;Description automatically generated">
            <a:extLst>
              <a:ext uri="{FF2B5EF4-FFF2-40B4-BE49-F238E27FC236}">
                <a16:creationId xmlns:a16="http://schemas.microsoft.com/office/drawing/2014/main" id="{4A9D7602-2077-F1C8-3881-26CB570078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7176" y="639972"/>
            <a:ext cx="2918917" cy="2369296"/>
          </a:xfrm>
          <a:prstGeom prst="rect">
            <a:avLst/>
          </a:prstGeom>
        </p:spPr>
      </p:pic>
      <p:pic>
        <p:nvPicPr>
          <p:cNvPr id="2" name="Picture 1" descr="COSD children and Jenny Gilruth at Scottish Parliament">
            <a:extLst>
              <a:ext uri="{FF2B5EF4-FFF2-40B4-BE49-F238E27FC236}">
                <a16:creationId xmlns:a16="http://schemas.microsoft.com/office/drawing/2014/main" id="{19306C51-A7E1-4A21-A68C-3C4C8BE5D2A0}"/>
              </a:ext>
            </a:extLst>
          </p:cNvPr>
          <p:cNvPicPr>
            <a:picLocks noChangeAspect="1"/>
          </p:cNvPicPr>
          <p:nvPr/>
        </p:nvPicPr>
        <p:blipFill>
          <a:blip r:embed="rId4"/>
          <a:stretch>
            <a:fillRect/>
          </a:stretch>
        </p:blipFill>
        <p:spPr>
          <a:xfrm>
            <a:off x="3533068" y="1382345"/>
            <a:ext cx="5023713" cy="3737271"/>
          </a:xfrm>
          <a:prstGeom prst="rect">
            <a:avLst/>
          </a:prstGeom>
        </p:spPr>
      </p:pic>
      <p:pic>
        <p:nvPicPr>
          <p:cNvPr id="4" name="Picture 3" descr="Pupils at a roundtable event, smiling beside a CPAG banner">
            <a:extLst>
              <a:ext uri="{FF2B5EF4-FFF2-40B4-BE49-F238E27FC236}">
                <a16:creationId xmlns:a16="http://schemas.microsoft.com/office/drawing/2014/main" id="{4E47554A-51E6-CC7A-88DB-944960698B21}"/>
              </a:ext>
            </a:extLst>
          </p:cNvPr>
          <p:cNvPicPr>
            <a:picLocks noChangeAspect="1"/>
          </p:cNvPicPr>
          <p:nvPr/>
        </p:nvPicPr>
        <p:blipFill>
          <a:blip r:embed="rId5"/>
          <a:stretch>
            <a:fillRect/>
          </a:stretch>
        </p:blipFill>
        <p:spPr>
          <a:xfrm>
            <a:off x="8733592" y="3021664"/>
            <a:ext cx="2909454" cy="2182090"/>
          </a:xfrm>
          <a:prstGeom prst="rect">
            <a:avLst/>
          </a:prstGeom>
        </p:spPr>
      </p:pic>
      <p:sp>
        <p:nvSpPr>
          <p:cNvPr id="3" name="TextBox 2">
            <a:extLst>
              <a:ext uri="{FF2B5EF4-FFF2-40B4-BE49-F238E27FC236}">
                <a16:creationId xmlns:a16="http://schemas.microsoft.com/office/drawing/2014/main" id="{B3C64C39-0245-600C-2444-8B9C22839344}"/>
              </a:ext>
            </a:extLst>
          </p:cNvPr>
          <p:cNvSpPr txBox="1"/>
          <p:nvPr/>
        </p:nvSpPr>
        <p:spPr>
          <a:xfrm>
            <a:off x="1121081" y="5590799"/>
            <a:ext cx="872410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Roboto"/>
                <a:ea typeface="Roboto"/>
                <a:cs typeface="Roboto"/>
              </a:rPr>
              <a:t>"I think that free school meals take the financial pressure off of families, so we ask if the government could give more money to schools to help with free school meals for everyone." (S1, North Ayrshire)</a:t>
            </a:r>
          </a:p>
        </p:txBody>
      </p:sp>
      <p:sp>
        <p:nvSpPr>
          <p:cNvPr id="8" name="TextBox 7">
            <a:extLst>
              <a:ext uri="{FF2B5EF4-FFF2-40B4-BE49-F238E27FC236}">
                <a16:creationId xmlns:a16="http://schemas.microsoft.com/office/drawing/2014/main" id="{46D9D98C-01E5-F87C-4D76-99A9D7C6A857}"/>
              </a:ext>
            </a:extLst>
          </p:cNvPr>
          <p:cNvSpPr txBox="1"/>
          <p:nvPr/>
        </p:nvSpPr>
        <p:spPr>
          <a:xfrm>
            <a:off x="398412" y="329266"/>
            <a:ext cx="836295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00AACD"/>
                </a:solidFill>
                <a:latin typeface="Poppins"/>
                <a:cs typeface="Poppins"/>
              </a:rPr>
              <a:t>Voice network – national influencing </a:t>
            </a:r>
          </a:p>
        </p:txBody>
      </p:sp>
      <p:pic>
        <p:nvPicPr>
          <p:cNvPr id="12" name="Picture 11" descr="A child in a white shirt and tie&#10;&#10;Description automatically generated">
            <a:extLst>
              <a:ext uri="{FF2B5EF4-FFF2-40B4-BE49-F238E27FC236}">
                <a16:creationId xmlns:a16="http://schemas.microsoft.com/office/drawing/2014/main" id="{2802E76B-0274-660B-6B6F-272FDBDA69AF}"/>
              </a:ext>
            </a:extLst>
          </p:cNvPr>
          <p:cNvPicPr>
            <a:picLocks noChangeAspect="1"/>
          </p:cNvPicPr>
          <p:nvPr/>
        </p:nvPicPr>
        <p:blipFill>
          <a:blip r:embed="rId6"/>
          <a:stretch>
            <a:fillRect/>
          </a:stretch>
        </p:blipFill>
        <p:spPr>
          <a:xfrm>
            <a:off x="545594" y="1387195"/>
            <a:ext cx="2910408" cy="3730010"/>
          </a:xfrm>
          <a:prstGeom prst="rect">
            <a:avLst/>
          </a:prstGeom>
        </p:spPr>
      </p:pic>
      <p:pic>
        <p:nvPicPr>
          <p:cNvPr id="10" name="Picture 9" descr="A blue rectangle with black text&#10;&#10;Description automatically generated">
            <a:extLst>
              <a:ext uri="{FF2B5EF4-FFF2-40B4-BE49-F238E27FC236}">
                <a16:creationId xmlns:a16="http://schemas.microsoft.com/office/drawing/2014/main" id="{604D087A-9B38-68BF-2739-8FECEB0CB8C0}"/>
              </a:ext>
            </a:extLst>
          </p:cNvPr>
          <p:cNvPicPr>
            <a:picLocks noChangeAspect="1"/>
          </p:cNvPicPr>
          <p:nvPr/>
        </p:nvPicPr>
        <p:blipFill>
          <a:blip r:embed="rId7"/>
          <a:stretch>
            <a:fillRect/>
          </a:stretch>
        </p:blipFill>
        <p:spPr>
          <a:xfrm>
            <a:off x="10200373" y="5209748"/>
            <a:ext cx="1436274" cy="1403927"/>
          </a:xfrm>
          <a:prstGeom prst="rect">
            <a:avLst/>
          </a:prstGeom>
        </p:spPr>
      </p:pic>
      <p:pic>
        <p:nvPicPr>
          <p:cNvPr id="17" name="Picture 16" descr="A blue and black logo&#10;&#10;Description automatically generated">
            <a:extLst>
              <a:ext uri="{FF2B5EF4-FFF2-40B4-BE49-F238E27FC236}">
                <a16:creationId xmlns:a16="http://schemas.microsoft.com/office/drawing/2014/main" id="{F525ECFF-4A4F-1CFB-C904-8472B243BBF3}"/>
              </a:ext>
            </a:extLst>
          </p:cNvPr>
          <p:cNvPicPr>
            <a:picLocks noChangeAspect="1"/>
          </p:cNvPicPr>
          <p:nvPr/>
        </p:nvPicPr>
        <p:blipFill>
          <a:blip r:embed="rId8"/>
          <a:stretch>
            <a:fillRect/>
          </a:stretch>
        </p:blipFill>
        <p:spPr>
          <a:xfrm>
            <a:off x="402170" y="5404432"/>
            <a:ext cx="726597" cy="693887"/>
          </a:xfrm>
          <a:prstGeom prst="rect">
            <a:avLst/>
          </a:prstGeom>
        </p:spPr>
      </p:pic>
    </p:spTree>
    <p:extLst>
      <p:ext uri="{BB962C8B-B14F-4D97-AF65-F5344CB8AC3E}">
        <p14:creationId xmlns:p14="http://schemas.microsoft.com/office/powerpoint/2010/main" val="668642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tanding together&#10;&#10;Description automatically generated">
            <a:extLst>
              <a:ext uri="{FF2B5EF4-FFF2-40B4-BE49-F238E27FC236}">
                <a16:creationId xmlns:a16="http://schemas.microsoft.com/office/drawing/2014/main" id="{22FE9493-E4A9-4EE1-64E9-6246D30CF7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273" y="469464"/>
            <a:ext cx="4912147" cy="6056812"/>
          </a:xfrm>
          <a:prstGeom prst="rect">
            <a:avLst/>
          </a:prstGeom>
        </p:spPr>
      </p:pic>
      <p:sp>
        <p:nvSpPr>
          <p:cNvPr id="2" name="Title 1">
            <a:extLst>
              <a:ext uri="{FF2B5EF4-FFF2-40B4-BE49-F238E27FC236}">
                <a16:creationId xmlns:a16="http://schemas.microsoft.com/office/drawing/2014/main" id="{F01348B8-BCDE-7DC9-83A3-D49C3316F095}"/>
              </a:ext>
            </a:extLst>
          </p:cNvPr>
          <p:cNvSpPr>
            <a:spLocks noGrp="1"/>
          </p:cNvSpPr>
          <p:nvPr>
            <p:ph type="title"/>
          </p:nvPr>
        </p:nvSpPr>
        <p:spPr>
          <a:xfrm>
            <a:off x="5819231" y="1250039"/>
            <a:ext cx="6513690" cy="1325563"/>
          </a:xfrm>
        </p:spPr>
        <p:txBody>
          <a:bodyPr>
            <a:normAutofit/>
          </a:bodyPr>
          <a:lstStyle/>
          <a:p>
            <a:r>
              <a:rPr lang="en-US" sz="8800" b="1">
                <a:solidFill>
                  <a:srgbClr val="002060"/>
                </a:solidFill>
                <a:latin typeface="ITC Avant Garde Pro Md"/>
                <a:ea typeface="Calibri Light"/>
                <a:cs typeface="Calibri Light"/>
              </a:rPr>
              <a:t>Thank you! </a:t>
            </a:r>
            <a:endParaRPr lang="en-US" sz="8800" b="1">
              <a:solidFill>
                <a:srgbClr val="002060"/>
              </a:solidFill>
              <a:latin typeface="ITC Avant Garde Pro Md"/>
            </a:endParaRPr>
          </a:p>
        </p:txBody>
      </p:sp>
      <p:pic>
        <p:nvPicPr>
          <p:cNvPr id="6" name="Picture 5">
            <a:extLst>
              <a:ext uri="{FF2B5EF4-FFF2-40B4-BE49-F238E27FC236}">
                <a16:creationId xmlns:a16="http://schemas.microsoft.com/office/drawing/2014/main" id="{0542D962-A660-A18B-8968-6D29B36C94CF}"/>
              </a:ext>
            </a:extLst>
          </p:cNvPr>
          <p:cNvPicPr>
            <a:picLocks noChangeAspect="1"/>
          </p:cNvPicPr>
          <p:nvPr/>
        </p:nvPicPr>
        <p:blipFill>
          <a:blip r:embed="rId4"/>
          <a:stretch>
            <a:fillRect/>
          </a:stretch>
        </p:blipFill>
        <p:spPr>
          <a:xfrm>
            <a:off x="6873582" y="5654681"/>
            <a:ext cx="2832717" cy="658587"/>
          </a:xfrm>
          <a:prstGeom prst="rect">
            <a:avLst/>
          </a:prstGeom>
        </p:spPr>
      </p:pic>
      <p:sp>
        <p:nvSpPr>
          <p:cNvPr id="4" name="TextBox 3">
            <a:extLst>
              <a:ext uri="{FF2B5EF4-FFF2-40B4-BE49-F238E27FC236}">
                <a16:creationId xmlns:a16="http://schemas.microsoft.com/office/drawing/2014/main" id="{00CD906D-95B4-6710-DA58-62497D32E30E}"/>
              </a:ext>
            </a:extLst>
          </p:cNvPr>
          <p:cNvSpPr txBox="1"/>
          <p:nvPr/>
        </p:nvSpPr>
        <p:spPr>
          <a:xfrm>
            <a:off x="5815583" y="2837765"/>
            <a:ext cx="580687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Calibri"/>
                <a:cs typeface="Calibri"/>
              </a:rPr>
              <a:t>Get in touch with the team: </a:t>
            </a:r>
            <a:r>
              <a:rPr lang="en-US" sz="2400">
                <a:ea typeface="Calibri"/>
                <a:cs typeface="Calibri"/>
                <a:hlinkClick r:id="rId5"/>
              </a:rPr>
              <a:t>costoftheschoolday@cpagscotland.org.uk</a:t>
            </a:r>
            <a:r>
              <a:rPr lang="en-US" sz="2400">
                <a:ea typeface="Calibri"/>
                <a:cs typeface="Calibri"/>
              </a:rPr>
              <a:t> </a:t>
            </a:r>
          </a:p>
          <a:p>
            <a:endParaRPr lang="en-US" sz="2400">
              <a:ea typeface="Calibri"/>
              <a:cs typeface="Calibri"/>
            </a:endParaRPr>
          </a:p>
          <a:p>
            <a:r>
              <a:rPr lang="en-US" sz="2400">
                <a:ea typeface="Calibri"/>
                <a:cs typeface="Calibri"/>
              </a:rPr>
              <a:t>Toolkit, eLearning, Ideas Bank and more:</a:t>
            </a:r>
          </a:p>
          <a:p>
            <a:r>
              <a:rPr lang="en-US" sz="2400">
                <a:ea typeface="+mn-lt"/>
                <a:cs typeface="+mn-lt"/>
                <a:hlinkClick r:id="rId6"/>
              </a:rPr>
              <a:t>cpag.org.uk/cost-of-the-school-day</a:t>
            </a:r>
            <a:endParaRPr lang="en-US"/>
          </a:p>
        </p:txBody>
      </p:sp>
      <p:pic>
        <p:nvPicPr>
          <p:cNvPr id="7" name="Picture 6" descr="A blue rectangle with black text&#10;&#10;Description automatically generated">
            <a:extLst>
              <a:ext uri="{FF2B5EF4-FFF2-40B4-BE49-F238E27FC236}">
                <a16:creationId xmlns:a16="http://schemas.microsoft.com/office/drawing/2014/main" id="{06ADB03E-69CC-7B7F-FCAB-2A727CC62FFA}"/>
              </a:ext>
            </a:extLst>
          </p:cNvPr>
          <p:cNvPicPr>
            <a:picLocks noChangeAspect="1"/>
          </p:cNvPicPr>
          <p:nvPr/>
        </p:nvPicPr>
        <p:blipFill>
          <a:blip r:embed="rId7"/>
          <a:stretch>
            <a:fillRect/>
          </a:stretch>
        </p:blipFill>
        <p:spPr>
          <a:xfrm>
            <a:off x="10200373" y="5209748"/>
            <a:ext cx="1436274" cy="1403927"/>
          </a:xfrm>
          <a:prstGeom prst="rect">
            <a:avLst/>
          </a:prstGeom>
        </p:spPr>
      </p:pic>
    </p:spTree>
    <p:extLst>
      <p:ext uri="{BB962C8B-B14F-4D97-AF65-F5344CB8AC3E}">
        <p14:creationId xmlns:p14="http://schemas.microsoft.com/office/powerpoint/2010/main" val="1129825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23C3-F3B8-4A24-8E32-844E35CD5E2D}"/>
              </a:ext>
            </a:extLst>
          </p:cNvPr>
          <p:cNvSpPr>
            <a:spLocks noGrp="1"/>
          </p:cNvSpPr>
          <p:nvPr>
            <p:ph type="title"/>
          </p:nvPr>
        </p:nvSpPr>
        <p:spPr>
          <a:xfrm>
            <a:off x="4685119" y="568789"/>
            <a:ext cx="5012558" cy="848166"/>
          </a:xfrm>
        </p:spPr>
        <p:txBody>
          <a:bodyPr/>
          <a:lstStyle/>
          <a:p>
            <a:r>
              <a:rPr lang="en-GB">
                <a:solidFill>
                  <a:srgbClr val="00B0F0"/>
                </a:solidFill>
                <a:latin typeface="Poppins"/>
                <a:cs typeface="Poppins"/>
              </a:rPr>
              <a:t>Today's session </a:t>
            </a:r>
            <a:endParaRPr lang="en-GB">
              <a:solidFill>
                <a:srgbClr val="00B0F0"/>
              </a:solidFill>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9A54594A-4011-497C-A7D8-EC823577915A}"/>
              </a:ext>
            </a:extLst>
          </p:cNvPr>
          <p:cNvSpPr>
            <a:spLocks noGrp="1"/>
          </p:cNvSpPr>
          <p:nvPr>
            <p:ph idx="1"/>
          </p:nvPr>
        </p:nvSpPr>
        <p:spPr>
          <a:xfrm>
            <a:off x="4679155" y="1715944"/>
            <a:ext cx="7013639" cy="4963357"/>
          </a:xfrm>
        </p:spPr>
        <p:txBody>
          <a:bodyPr vert="horz" lIns="91440" tIns="45720" rIns="91440" bIns="45720" rtlCol="0" anchor="t">
            <a:normAutofit/>
          </a:bodyPr>
          <a:lstStyle/>
          <a:p>
            <a:r>
              <a:rPr lang="en-US">
                <a:solidFill>
                  <a:srgbClr val="0F2D69"/>
                </a:solidFill>
                <a:latin typeface="Roboto"/>
                <a:ea typeface="Roboto"/>
                <a:cs typeface="+mn-lt"/>
              </a:rPr>
              <a:t>Child poverty – current picture  </a:t>
            </a:r>
            <a:endParaRPr lang="en-US">
              <a:solidFill>
                <a:srgbClr val="0F2D69"/>
              </a:solidFill>
              <a:latin typeface="Roboto"/>
              <a:ea typeface="Roboto"/>
              <a:cs typeface="Roboto"/>
            </a:endParaRPr>
          </a:p>
          <a:p>
            <a:r>
              <a:rPr lang="en-US">
                <a:solidFill>
                  <a:srgbClr val="0F2D69"/>
                </a:solidFill>
                <a:latin typeface="Roboto"/>
                <a:ea typeface="Roboto"/>
                <a:cs typeface="Roboto"/>
              </a:rPr>
              <a:t>Impact</a:t>
            </a:r>
            <a:r>
              <a:rPr lang="en-US">
                <a:solidFill>
                  <a:srgbClr val="0F2D69"/>
                </a:solidFill>
                <a:latin typeface="Roboto"/>
                <a:ea typeface="Roboto"/>
              </a:rPr>
              <a:t> of poverty on learning, participation and wellbeing at school </a:t>
            </a:r>
            <a:endParaRPr lang="en-US">
              <a:solidFill>
                <a:srgbClr val="0F2D69"/>
              </a:solidFill>
              <a:latin typeface="Roboto"/>
              <a:ea typeface="Roboto"/>
              <a:cs typeface="Roboto"/>
            </a:endParaRPr>
          </a:p>
          <a:p>
            <a:r>
              <a:rPr lang="en-US">
                <a:solidFill>
                  <a:srgbClr val="0F2D69"/>
                </a:solidFill>
                <a:latin typeface="Roboto"/>
                <a:ea typeface="Roboto"/>
                <a:cs typeface="Roboto"/>
              </a:rPr>
              <a:t>Poverty stigma for children and families</a:t>
            </a:r>
          </a:p>
          <a:p>
            <a:r>
              <a:rPr lang="en-US">
                <a:solidFill>
                  <a:srgbClr val="0F2D69"/>
                </a:solidFill>
                <a:latin typeface="Roboto"/>
                <a:ea typeface="Roboto"/>
                <a:cs typeface="Roboto"/>
              </a:rPr>
              <a:t>What children and young people say we need to change </a:t>
            </a:r>
          </a:p>
          <a:p>
            <a:r>
              <a:rPr lang="en-US">
                <a:solidFill>
                  <a:srgbClr val="0F2D69"/>
                </a:solidFill>
                <a:latin typeface="Roboto"/>
                <a:ea typeface="Roboto"/>
                <a:cs typeface="Roboto"/>
              </a:rPr>
              <a:t>Poverty aware communication and income </a:t>
            </a:r>
            <a:r>
              <a:rPr lang="en-US" err="1">
                <a:solidFill>
                  <a:srgbClr val="0F2D69"/>
                </a:solidFill>
                <a:latin typeface="Roboto"/>
                <a:ea typeface="Roboto"/>
                <a:cs typeface="Roboto"/>
              </a:rPr>
              <a:t>maximisation</a:t>
            </a:r>
            <a:r>
              <a:rPr lang="en-US">
                <a:solidFill>
                  <a:srgbClr val="0F2D69"/>
                </a:solidFill>
                <a:latin typeface="Roboto"/>
                <a:ea typeface="Roboto"/>
                <a:cs typeface="Roboto"/>
              </a:rPr>
              <a:t> </a:t>
            </a:r>
            <a:endParaRPr lang="en-US">
              <a:solidFill>
                <a:srgbClr val="0F2D69"/>
              </a:solidFill>
              <a:latin typeface="Roboto" panose="02000000000000000000" pitchFamily="2" charset="0"/>
              <a:ea typeface="Roboto" panose="02000000000000000000" pitchFamily="2" charset="0"/>
              <a:cs typeface="Roboto"/>
            </a:endParaRPr>
          </a:p>
          <a:p>
            <a:r>
              <a:rPr lang="en-US">
                <a:solidFill>
                  <a:srgbClr val="0F2D69"/>
                </a:solidFill>
                <a:latin typeface="Roboto"/>
                <a:ea typeface="Roboto"/>
                <a:cs typeface="+mn-lt"/>
              </a:rPr>
              <a:t>Helpful resources</a:t>
            </a:r>
            <a:endParaRPr lang="en-US">
              <a:solidFill>
                <a:srgbClr val="0F2D69"/>
              </a:solidFill>
              <a:latin typeface="Roboto" panose="02000000000000000000" pitchFamily="2" charset="0"/>
              <a:ea typeface="Roboto" panose="02000000000000000000" pitchFamily="2" charset="0"/>
              <a:cs typeface="+mn-lt"/>
            </a:endParaRPr>
          </a:p>
        </p:txBody>
      </p:sp>
      <p:pic>
        <p:nvPicPr>
          <p:cNvPr id="4" name="Picture 3" descr="A blue rectangle with black text&#10;&#10;Description automatically generated">
            <a:extLst>
              <a:ext uri="{FF2B5EF4-FFF2-40B4-BE49-F238E27FC236}">
                <a16:creationId xmlns:a16="http://schemas.microsoft.com/office/drawing/2014/main" id="{2FA4C6DB-615D-0646-AEF2-E2D5D45F3B67}"/>
              </a:ext>
            </a:extLst>
          </p:cNvPr>
          <p:cNvPicPr>
            <a:picLocks noChangeAspect="1"/>
          </p:cNvPicPr>
          <p:nvPr/>
        </p:nvPicPr>
        <p:blipFill>
          <a:blip r:embed="rId3"/>
          <a:stretch>
            <a:fillRect/>
          </a:stretch>
        </p:blipFill>
        <p:spPr>
          <a:xfrm>
            <a:off x="10104120" y="5081412"/>
            <a:ext cx="1436274" cy="1403927"/>
          </a:xfrm>
          <a:prstGeom prst="rect">
            <a:avLst/>
          </a:prstGeom>
        </p:spPr>
      </p:pic>
      <p:pic>
        <p:nvPicPr>
          <p:cNvPr id="7" name="Picture 6" descr="A cartoon of a person with her arms out&#10;&#10;Description automatically generated">
            <a:extLst>
              <a:ext uri="{FF2B5EF4-FFF2-40B4-BE49-F238E27FC236}">
                <a16:creationId xmlns:a16="http://schemas.microsoft.com/office/drawing/2014/main" id="{8E3EC82B-8D4E-2C83-F10C-5CAE4CDA7229}"/>
              </a:ext>
            </a:extLst>
          </p:cNvPr>
          <p:cNvPicPr>
            <a:picLocks noChangeAspect="1"/>
          </p:cNvPicPr>
          <p:nvPr/>
        </p:nvPicPr>
        <p:blipFill>
          <a:blip r:embed="rId4"/>
          <a:stretch>
            <a:fillRect/>
          </a:stretch>
        </p:blipFill>
        <p:spPr>
          <a:xfrm>
            <a:off x="-1252487" y="1413163"/>
            <a:ext cx="5940902" cy="5472545"/>
          </a:xfrm>
          <a:prstGeom prst="rect">
            <a:avLst/>
          </a:prstGeom>
        </p:spPr>
      </p:pic>
    </p:spTree>
    <p:extLst>
      <p:ext uri="{BB962C8B-B14F-4D97-AF65-F5344CB8AC3E}">
        <p14:creationId xmlns:p14="http://schemas.microsoft.com/office/powerpoint/2010/main" val="2472475710"/>
      </p:ext>
    </p:extLst>
  </p:cSld>
  <p:clrMapOvr>
    <a:masterClrMapping/>
  </p:clrMapOvr>
  <mc:AlternateContent xmlns:mc="http://schemas.openxmlformats.org/markup-compatibility/2006" xmlns:p14="http://schemas.microsoft.com/office/powerpoint/2010/main">
    <mc:Choice Requires="p14">
      <p:transition spd="slow" p14:dur="2000" advTm="50483"/>
    </mc:Choice>
    <mc:Fallback xmlns="">
      <p:transition spd="slow" advTm="5048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FB02-6451-71F6-1085-E6D88AF3D30E}"/>
              </a:ext>
            </a:extLst>
          </p:cNvPr>
          <p:cNvSpPr>
            <a:spLocks noGrp="1"/>
          </p:cNvSpPr>
          <p:nvPr>
            <p:ph type="title"/>
          </p:nvPr>
        </p:nvSpPr>
        <p:spPr/>
        <p:txBody>
          <a:bodyPr/>
          <a:lstStyle/>
          <a:p>
            <a:r>
              <a:rPr lang="en-GB">
                <a:solidFill>
                  <a:srgbClr val="00AACD"/>
                </a:solidFill>
                <a:latin typeface="Poppins" panose="00000500000000000000" pitchFamily="2" charset="0"/>
                <a:cs typeface="Poppins" panose="00000500000000000000" pitchFamily="2" charset="0"/>
              </a:rPr>
              <a:t>Child poverty </a:t>
            </a:r>
          </a:p>
        </p:txBody>
      </p:sp>
      <p:sp>
        <p:nvSpPr>
          <p:cNvPr id="3" name="Content Placeholder 2">
            <a:extLst>
              <a:ext uri="{FF2B5EF4-FFF2-40B4-BE49-F238E27FC236}">
                <a16:creationId xmlns:a16="http://schemas.microsoft.com/office/drawing/2014/main" id="{324A802F-EB13-C64C-231D-C822D9E12413}"/>
              </a:ext>
            </a:extLst>
          </p:cNvPr>
          <p:cNvSpPr>
            <a:spLocks noGrp="1"/>
          </p:cNvSpPr>
          <p:nvPr>
            <p:ph idx="1"/>
          </p:nvPr>
        </p:nvSpPr>
        <p:spPr>
          <a:xfrm>
            <a:off x="838200" y="1748134"/>
            <a:ext cx="7010400" cy="4880862"/>
          </a:xfrm>
        </p:spPr>
        <p:txBody>
          <a:bodyPr vert="horz" lIns="91440" tIns="45720" rIns="91440" bIns="45720" rtlCol="0" anchor="t">
            <a:normAutofit/>
          </a:bodyPr>
          <a:lstStyle/>
          <a:p>
            <a:r>
              <a:rPr lang="en-GB" sz="2600">
                <a:solidFill>
                  <a:srgbClr val="0F2D69"/>
                </a:solidFill>
                <a:latin typeface="Roboto"/>
                <a:ea typeface="Roboto"/>
                <a:cs typeface="Roboto"/>
              </a:rPr>
              <a:t>Not</a:t>
            </a:r>
            <a:r>
              <a:rPr lang="en-GB" sz="2600" b="0" i="0">
                <a:solidFill>
                  <a:srgbClr val="0F2D69"/>
                </a:solidFill>
                <a:effectLst/>
                <a:latin typeface="Roboto"/>
                <a:ea typeface="Roboto"/>
                <a:cs typeface="Roboto"/>
              </a:rPr>
              <a:t> having enough resources to meet household needs and participate in society</a:t>
            </a:r>
          </a:p>
          <a:p>
            <a:r>
              <a:rPr lang="en-GB" sz="2600">
                <a:solidFill>
                  <a:srgbClr val="0F2D69"/>
                </a:solidFill>
                <a:latin typeface="Roboto"/>
                <a:ea typeface="Roboto"/>
                <a:cs typeface="Roboto"/>
              </a:rPr>
              <a:t>Almost 1 in 4 children in Scotland are in poverty – 24%, 240,000</a:t>
            </a:r>
          </a:p>
          <a:p>
            <a:r>
              <a:rPr lang="en-GB" sz="2600">
                <a:solidFill>
                  <a:srgbClr val="0F2D69"/>
                </a:solidFill>
                <a:latin typeface="Roboto"/>
                <a:ea typeface="Roboto"/>
                <a:cs typeface="Roboto"/>
              </a:rPr>
              <a:t>70% of children in poverty are in a household where someone works</a:t>
            </a:r>
          </a:p>
          <a:p>
            <a:r>
              <a:rPr lang="en-GB" sz="2600">
                <a:solidFill>
                  <a:srgbClr val="0F2D69"/>
                </a:solidFill>
                <a:latin typeface="Roboto"/>
                <a:ea typeface="Roboto"/>
                <a:cs typeface="Roboto"/>
              </a:rPr>
              <a:t>Rates vary but poverty exists everywhere in Scotland</a:t>
            </a:r>
          </a:p>
          <a:p>
            <a:pPr marL="285750" indent="-285750">
              <a:buFont typeface="Arial,Sans-Serif" panose="020B0604020202020204" pitchFamily="34" charset="0"/>
            </a:pPr>
            <a:r>
              <a:rPr lang="en-US" sz="2600">
                <a:solidFill>
                  <a:srgbClr val="0F2D69"/>
                </a:solidFill>
                <a:latin typeface="Roboto"/>
                <a:ea typeface="Roboto"/>
                <a:cs typeface="Roboto"/>
              </a:rPr>
              <a:t>Rates higher amongst some families – lone parent, larger, disabled, mothers &lt;25, children &lt;1, minority ethnic </a:t>
            </a:r>
            <a:endParaRPr lang="en-US" sz="2600">
              <a:solidFill>
                <a:srgbClr val="000000"/>
              </a:solidFill>
              <a:latin typeface="Roboto"/>
              <a:ea typeface="Roboto"/>
              <a:cs typeface="Roboto"/>
            </a:endParaRPr>
          </a:p>
          <a:p>
            <a:endParaRPr lang="en-GB">
              <a:solidFill>
                <a:srgbClr val="0F2D69"/>
              </a:solidFill>
              <a:latin typeface="Roboto"/>
              <a:ea typeface="Roboto"/>
              <a:cs typeface="Roboto"/>
            </a:endParaRPr>
          </a:p>
        </p:txBody>
      </p:sp>
      <p:pic>
        <p:nvPicPr>
          <p:cNvPr id="6" name="Picture 5" descr="Cartoon a cartoon of a child wearing glasses&#10;&#10;Description automatically generated">
            <a:extLst>
              <a:ext uri="{FF2B5EF4-FFF2-40B4-BE49-F238E27FC236}">
                <a16:creationId xmlns:a16="http://schemas.microsoft.com/office/drawing/2014/main" id="{51EAA493-9D28-72FF-75F7-ABC34ACA7B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903" y="825500"/>
            <a:ext cx="4385141" cy="6032500"/>
          </a:xfrm>
          <a:prstGeom prst="rect">
            <a:avLst/>
          </a:prstGeom>
        </p:spPr>
      </p:pic>
    </p:spTree>
    <p:extLst>
      <p:ext uri="{BB962C8B-B14F-4D97-AF65-F5344CB8AC3E}">
        <p14:creationId xmlns:p14="http://schemas.microsoft.com/office/powerpoint/2010/main" val="1164429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358" y="423257"/>
            <a:ext cx="10515600" cy="857250"/>
          </a:xfrm>
        </p:spPr>
        <p:txBody>
          <a:bodyPr>
            <a:noAutofit/>
          </a:bodyPr>
          <a:lstStyle/>
          <a:p>
            <a:r>
              <a:rPr lang="en-GB" sz="4000">
                <a:solidFill>
                  <a:srgbClr val="00AACD"/>
                </a:solidFill>
                <a:latin typeface="Poppins" panose="00000500000000000000" pitchFamily="2" charset="0"/>
                <a:cs typeface="Poppins" panose="00000500000000000000" pitchFamily="2" charset="0"/>
              </a:rPr>
              <a:t>What causes child poverty?</a:t>
            </a:r>
          </a:p>
        </p:txBody>
      </p:sp>
      <p:sp>
        <p:nvSpPr>
          <p:cNvPr id="4" name="TextBox 3">
            <a:extLst>
              <a:ext uri="{FF2B5EF4-FFF2-40B4-BE49-F238E27FC236}">
                <a16:creationId xmlns:a16="http://schemas.microsoft.com/office/drawing/2014/main" id="{3CA0E13D-A902-416A-A798-49CC359F8EB6}"/>
              </a:ext>
            </a:extLst>
          </p:cNvPr>
          <p:cNvSpPr txBox="1"/>
          <p:nvPr/>
        </p:nvSpPr>
        <p:spPr>
          <a:xfrm>
            <a:off x="3907046" y="2243348"/>
            <a:ext cx="3027154" cy="476155"/>
          </a:xfrm>
          <a:prstGeom prst="rect">
            <a:avLst/>
          </a:prstGeom>
          <a:solidFill>
            <a:srgbClr val="00B0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a:solidFill>
                  <a:schemeClr val="bg1"/>
                </a:solidFill>
              </a:rPr>
              <a:t>From social security </a:t>
            </a:r>
            <a:endParaRPr lang="en-US" sz="2500">
              <a:solidFill>
                <a:schemeClr val="bg1"/>
              </a:solidFill>
              <a:cs typeface="Calibri"/>
            </a:endParaRPr>
          </a:p>
        </p:txBody>
      </p:sp>
      <p:sp>
        <p:nvSpPr>
          <p:cNvPr id="5" name="TextBox 4">
            <a:extLst>
              <a:ext uri="{FF2B5EF4-FFF2-40B4-BE49-F238E27FC236}">
                <a16:creationId xmlns:a16="http://schemas.microsoft.com/office/drawing/2014/main" id="{BAE92DA3-AD92-486E-8AE1-F49C725ED3CC}"/>
              </a:ext>
            </a:extLst>
          </p:cNvPr>
          <p:cNvSpPr txBox="1"/>
          <p:nvPr/>
        </p:nvSpPr>
        <p:spPr>
          <a:xfrm>
            <a:off x="928358" y="2242449"/>
            <a:ext cx="2868942" cy="477054"/>
          </a:xfrm>
          <a:prstGeom prst="rect">
            <a:avLst/>
          </a:prstGeom>
          <a:solidFill>
            <a:srgbClr val="00B0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a:solidFill>
                  <a:schemeClr val="bg1"/>
                </a:solidFill>
              </a:rPr>
              <a:t>From employment</a:t>
            </a:r>
            <a:r>
              <a:rPr lang="en-US" sz="2500"/>
              <a:t> </a:t>
            </a:r>
            <a:endParaRPr lang="en-US" sz="2500">
              <a:cs typeface="Calibri"/>
            </a:endParaRPr>
          </a:p>
        </p:txBody>
      </p:sp>
      <p:sp>
        <p:nvSpPr>
          <p:cNvPr id="6" name="TextBox 5">
            <a:extLst>
              <a:ext uri="{FF2B5EF4-FFF2-40B4-BE49-F238E27FC236}">
                <a16:creationId xmlns:a16="http://schemas.microsoft.com/office/drawing/2014/main" id="{A4125E8D-7254-4F6C-B75F-41F0FA7E09E7}"/>
              </a:ext>
            </a:extLst>
          </p:cNvPr>
          <p:cNvSpPr txBox="1"/>
          <p:nvPr/>
        </p:nvSpPr>
        <p:spPr>
          <a:xfrm>
            <a:off x="7397271" y="1520284"/>
            <a:ext cx="4172429" cy="1169551"/>
          </a:xfrm>
          <a:prstGeom prst="rect">
            <a:avLst/>
          </a:prstGeom>
          <a:solidFill>
            <a:srgbClr val="CF007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solidFill>
                  <a:srgbClr val="FFFFFF"/>
                </a:solidFill>
                <a:latin typeface="Poppins" panose="00000500000000000000" pitchFamily="2" charset="0"/>
                <a:cs typeface="Poppins" panose="00000500000000000000" pitchFamily="2" charset="0"/>
              </a:rPr>
              <a:t>High cost of living</a:t>
            </a:r>
          </a:p>
          <a:p>
            <a:pPr algn="ctr"/>
            <a:endParaRPr lang="en-US" sz="3500">
              <a:solidFill>
                <a:srgbClr val="FFFFFF"/>
              </a:solidFill>
              <a:cs typeface="Calibri"/>
            </a:endParaRPr>
          </a:p>
        </p:txBody>
      </p:sp>
      <p:sp>
        <p:nvSpPr>
          <p:cNvPr id="3" name="TextBox 2">
            <a:extLst>
              <a:ext uri="{FF2B5EF4-FFF2-40B4-BE49-F238E27FC236}">
                <a16:creationId xmlns:a16="http://schemas.microsoft.com/office/drawing/2014/main" id="{19596B8B-EB34-4BB0-891D-F24A92EB334E}"/>
              </a:ext>
            </a:extLst>
          </p:cNvPr>
          <p:cNvSpPr txBox="1"/>
          <p:nvPr/>
        </p:nvSpPr>
        <p:spPr>
          <a:xfrm>
            <a:off x="916557" y="1565214"/>
            <a:ext cx="6004943" cy="630942"/>
          </a:xfrm>
          <a:prstGeom prst="rect">
            <a:avLst/>
          </a:prstGeom>
          <a:solidFill>
            <a:srgbClr val="CF0072"/>
          </a:solidFill>
          <a:ln>
            <a:solidFill>
              <a:srgbClr val="CF007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solidFill>
                  <a:schemeClr val="bg1"/>
                </a:solidFill>
                <a:latin typeface="Poppins" panose="00000500000000000000" pitchFamily="2" charset="0"/>
                <a:cs typeface="Poppins" panose="00000500000000000000" pitchFamily="2" charset="0"/>
              </a:rPr>
              <a:t>Not enough income… </a:t>
            </a:r>
          </a:p>
        </p:txBody>
      </p:sp>
      <p:sp>
        <p:nvSpPr>
          <p:cNvPr id="19" name="TextBox 18">
            <a:extLst>
              <a:ext uri="{FF2B5EF4-FFF2-40B4-BE49-F238E27FC236}">
                <a16:creationId xmlns:a16="http://schemas.microsoft.com/office/drawing/2014/main" id="{3262E29F-28AA-4C96-B633-C59A4FE0DDD3}"/>
              </a:ext>
            </a:extLst>
          </p:cNvPr>
          <p:cNvSpPr txBox="1"/>
          <p:nvPr/>
        </p:nvSpPr>
        <p:spPr>
          <a:xfrm>
            <a:off x="915658" y="3068007"/>
            <a:ext cx="2868942"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solidFill>
                  <a:srgbClr val="0F2D69"/>
                </a:solidFill>
                <a:latin typeface="Roboto" panose="02000000000000000000" pitchFamily="2" charset="0"/>
                <a:ea typeface="Roboto" panose="02000000000000000000" pitchFamily="2" charset="0"/>
              </a:rPr>
              <a:t>'In work poverty' </a:t>
            </a:r>
            <a:endParaRPr lang="en-US" sz="2400">
              <a:solidFill>
                <a:srgbClr val="0F2D69"/>
              </a:solidFill>
              <a:latin typeface="Roboto" panose="02000000000000000000" pitchFamily="2" charset="0"/>
              <a:ea typeface="Roboto" panose="02000000000000000000" pitchFamily="2" charset="0"/>
              <a:cs typeface="Calibri"/>
            </a:endParaRPr>
          </a:p>
          <a:p>
            <a:pPr marL="285750" indent="-285750">
              <a:buFont typeface="Arial"/>
              <a:buChar char="•"/>
            </a:pPr>
            <a:r>
              <a:rPr lang="en-US" sz="2400">
                <a:solidFill>
                  <a:srgbClr val="0F2D69"/>
                </a:solidFill>
                <a:latin typeface="Roboto" panose="02000000000000000000" pitchFamily="2" charset="0"/>
                <a:ea typeface="Roboto" panose="02000000000000000000" pitchFamily="2" charset="0"/>
              </a:rPr>
              <a:t>Low pay </a:t>
            </a:r>
            <a:endParaRPr lang="en-US" sz="2400">
              <a:solidFill>
                <a:srgbClr val="0F2D69"/>
              </a:solidFill>
              <a:latin typeface="Roboto" panose="02000000000000000000" pitchFamily="2" charset="0"/>
              <a:ea typeface="Roboto" panose="02000000000000000000" pitchFamily="2" charset="0"/>
              <a:cs typeface="Calibri"/>
            </a:endParaRPr>
          </a:p>
          <a:p>
            <a:pPr marL="285750" indent="-285750">
              <a:buFont typeface="Arial"/>
              <a:buChar char="•"/>
            </a:pPr>
            <a:r>
              <a:rPr lang="en-US" sz="2400">
                <a:solidFill>
                  <a:srgbClr val="0F2D69"/>
                </a:solidFill>
                <a:latin typeface="Roboto" panose="02000000000000000000" pitchFamily="2" charset="0"/>
                <a:ea typeface="Roboto" panose="02000000000000000000" pitchFamily="2" charset="0"/>
              </a:rPr>
              <a:t>Insecure/ not enough hours </a:t>
            </a:r>
            <a:endParaRPr lang="en-US" sz="2400">
              <a:solidFill>
                <a:srgbClr val="0F2D69"/>
              </a:solidFill>
              <a:latin typeface="Roboto" panose="02000000000000000000" pitchFamily="2" charset="0"/>
              <a:ea typeface="Roboto" panose="02000000000000000000" pitchFamily="2" charset="0"/>
              <a:cs typeface="Calibri"/>
            </a:endParaRPr>
          </a:p>
          <a:p>
            <a:pPr marL="285750" indent="-285750">
              <a:buFont typeface="Arial"/>
              <a:buChar char="•"/>
            </a:pPr>
            <a:r>
              <a:rPr lang="en-US" sz="2400">
                <a:solidFill>
                  <a:srgbClr val="0F2D69"/>
                </a:solidFill>
                <a:latin typeface="Roboto" panose="02000000000000000000" pitchFamily="2" charset="0"/>
                <a:ea typeface="Roboto" panose="02000000000000000000" pitchFamily="2" charset="0"/>
              </a:rPr>
              <a:t>Childcare, travel costs, caring responsibilities… </a:t>
            </a:r>
            <a:endParaRPr lang="en-US" sz="2400">
              <a:solidFill>
                <a:srgbClr val="0F2D69"/>
              </a:solidFill>
              <a:latin typeface="Roboto" panose="02000000000000000000" pitchFamily="2" charset="0"/>
              <a:ea typeface="Roboto" panose="02000000000000000000" pitchFamily="2" charset="0"/>
              <a:cs typeface="Calibri"/>
            </a:endParaRPr>
          </a:p>
        </p:txBody>
      </p:sp>
      <p:sp>
        <p:nvSpPr>
          <p:cNvPr id="7" name="TextBox 6">
            <a:extLst>
              <a:ext uri="{FF2B5EF4-FFF2-40B4-BE49-F238E27FC236}">
                <a16:creationId xmlns:a16="http://schemas.microsoft.com/office/drawing/2014/main" id="{AF097FDC-7BF2-49E8-B46A-AF1DF3739268}"/>
              </a:ext>
            </a:extLst>
          </p:cNvPr>
          <p:cNvSpPr txBox="1"/>
          <p:nvPr/>
        </p:nvSpPr>
        <p:spPr>
          <a:xfrm>
            <a:off x="7384571" y="3052618"/>
            <a:ext cx="434304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solidFill>
                  <a:srgbClr val="0F2D69"/>
                </a:solidFill>
                <a:latin typeface="Roboto" panose="02000000000000000000" pitchFamily="2" charset="0"/>
                <a:ea typeface="Roboto" panose="02000000000000000000" pitchFamily="2" charset="0"/>
              </a:rPr>
              <a:t>Housing, food, fuel, transport, clothing, school... </a:t>
            </a:r>
            <a:endParaRPr lang="en-US" sz="2400">
              <a:solidFill>
                <a:srgbClr val="0F2D69"/>
              </a:solidFill>
              <a:latin typeface="Roboto" panose="02000000000000000000" pitchFamily="2" charset="0"/>
              <a:ea typeface="Roboto" panose="02000000000000000000" pitchFamily="2" charset="0"/>
              <a:cs typeface="Calibri"/>
            </a:endParaRPr>
          </a:p>
          <a:p>
            <a:pPr marL="285750" indent="-285750">
              <a:buFont typeface="Arial"/>
              <a:buChar char="•"/>
            </a:pPr>
            <a:r>
              <a:rPr lang="en-US" sz="2400">
                <a:solidFill>
                  <a:srgbClr val="0F2D69"/>
                </a:solidFill>
                <a:latin typeface="Roboto" panose="02000000000000000000" pitchFamily="2" charset="0"/>
                <a:ea typeface="Roboto" panose="02000000000000000000" pitchFamily="2" charset="0"/>
                <a:cs typeface="Calibri"/>
              </a:rPr>
              <a:t>‘Cost of living crisis’</a:t>
            </a:r>
          </a:p>
        </p:txBody>
      </p:sp>
      <p:sp>
        <p:nvSpPr>
          <p:cNvPr id="12" name="TextBox 11">
            <a:extLst>
              <a:ext uri="{FF2B5EF4-FFF2-40B4-BE49-F238E27FC236}">
                <a16:creationId xmlns:a16="http://schemas.microsoft.com/office/drawing/2014/main" id="{ADF2FCED-FA89-4A97-B07B-28240C6F1CE6}"/>
              </a:ext>
            </a:extLst>
          </p:cNvPr>
          <p:cNvSpPr txBox="1"/>
          <p:nvPr/>
        </p:nvSpPr>
        <p:spPr>
          <a:xfrm>
            <a:off x="3907046" y="3068007"/>
            <a:ext cx="3014454" cy="32624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solidFill>
                  <a:srgbClr val="0F2D69"/>
                </a:solidFill>
                <a:latin typeface="Roboto" panose="02000000000000000000" pitchFamily="2" charset="0"/>
                <a:ea typeface="Roboto" panose="02000000000000000000" pitchFamily="2" charset="0"/>
                <a:cs typeface="+mn-lt"/>
              </a:rPr>
              <a:t>Couple with 2 children on out of work benefits can only cover 48% of their family costs; lone parent family only 49%</a:t>
            </a:r>
            <a:endParaRPr lang="en-US" sz="2400">
              <a:solidFill>
                <a:srgbClr val="0F2D69"/>
              </a:solidFill>
              <a:latin typeface="Roboto" panose="02000000000000000000" pitchFamily="2" charset="0"/>
              <a:ea typeface="Roboto" panose="02000000000000000000" pitchFamily="2" charset="0"/>
              <a:cs typeface="Calibri"/>
            </a:endParaRPr>
          </a:p>
          <a:p>
            <a:pPr marL="285750" indent="-285750">
              <a:buFont typeface="Arial"/>
              <a:buChar char="•"/>
            </a:pPr>
            <a:endParaRPr lang="en-US" sz="2000">
              <a:cs typeface="Calibri"/>
            </a:endParaRPr>
          </a:p>
          <a:p>
            <a:pPr marL="285750" indent="-285750">
              <a:buFont typeface="Arial"/>
              <a:buChar char="•"/>
            </a:pPr>
            <a:endParaRPr lang="en-US">
              <a:cs typeface="Calibri"/>
            </a:endParaRPr>
          </a:p>
        </p:txBody>
      </p:sp>
      <p:sp>
        <p:nvSpPr>
          <p:cNvPr id="14" name="AutoShape 2" descr="https://ukc-powerpoint.officeapps.live.com/pods/GetClipboardImage.ashx?Id=11ec9c86-8819-4c81-8111-bc32e7fbb65f&amp;DC=GUK5&amp;pkey=a52736d8-6604-46f8-862b-05830b64d538&amp;wdwaccluster=GUK5"/>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descr="A blue rectangle with black text&#10;&#10;Description automatically generated">
            <a:extLst>
              <a:ext uri="{FF2B5EF4-FFF2-40B4-BE49-F238E27FC236}">
                <a16:creationId xmlns:a16="http://schemas.microsoft.com/office/drawing/2014/main" id="{B87C8D35-1219-3F50-1477-D3D2F6606564}"/>
              </a:ext>
            </a:extLst>
          </p:cNvPr>
          <p:cNvPicPr>
            <a:picLocks noChangeAspect="1"/>
          </p:cNvPicPr>
          <p:nvPr/>
        </p:nvPicPr>
        <p:blipFill>
          <a:blip r:embed="rId4"/>
          <a:stretch>
            <a:fillRect/>
          </a:stretch>
        </p:blipFill>
        <p:spPr>
          <a:xfrm>
            <a:off x="10044526" y="5122461"/>
            <a:ext cx="1436274" cy="1403927"/>
          </a:xfrm>
          <a:prstGeom prst="rect">
            <a:avLst/>
          </a:prstGeom>
        </p:spPr>
      </p:pic>
      <p:pic>
        <p:nvPicPr>
          <p:cNvPr id="10" name="Picture 2">
            <a:extLst>
              <a:ext uri="{FF2B5EF4-FFF2-40B4-BE49-F238E27FC236}">
                <a16:creationId xmlns:a16="http://schemas.microsoft.com/office/drawing/2014/main" id="{0B982AF7-03DF-8B13-B364-2C9BD88705A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0371" y="4404904"/>
            <a:ext cx="1800596" cy="1784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7FFA3280-9E62-E11B-4B7B-0BB348B758EC}"/>
              </a:ext>
            </a:extLst>
          </p:cNvPr>
          <p:cNvSpPr txBox="1"/>
          <p:nvPr/>
        </p:nvSpPr>
        <p:spPr>
          <a:xfrm>
            <a:off x="4157683" y="6185649"/>
            <a:ext cx="4705542" cy="369332"/>
          </a:xfrm>
          <a:prstGeom prst="rect">
            <a:avLst/>
          </a:prstGeom>
          <a:noFill/>
        </p:spPr>
        <p:txBody>
          <a:bodyPr wrap="square" rtlCol="0">
            <a:spAutoFit/>
          </a:bodyPr>
          <a:lstStyle/>
          <a:p>
            <a:r>
              <a:rPr lang="en-GB">
                <a:hlinkClick r:id="rId6"/>
              </a:rPr>
              <a:t>More info: Cost of a Child report 2023 </a:t>
            </a:r>
            <a:endParaRPr lang="en-GB"/>
          </a:p>
        </p:txBody>
      </p:sp>
    </p:spTree>
    <p:custDataLst>
      <p:tags r:id="rId1"/>
    </p:custDataLst>
    <p:extLst>
      <p:ext uri="{BB962C8B-B14F-4D97-AF65-F5344CB8AC3E}">
        <p14:creationId xmlns:p14="http://schemas.microsoft.com/office/powerpoint/2010/main" val="59296790"/>
      </p:ext>
    </p:extLst>
  </p:cSld>
  <p:clrMapOvr>
    <a:masterClrMapping/>
  </p:clrMapOvr>
  <mc:AlternateContent xmlns:mc="http://schemas.openxmlformats.org/markup-compatibility/2006" xmlns:p14="http://schemas.microsoft.com/office/powerpoint/2010/main">
    <mc:Choice Requires="p14">
      <p:transition spd="slow" p14:dur="2000" advTm="201808"/>
    </mc:Choice>
    <mc:Fallback xmlns="">
      <p:transition spd="slow" advTm="2018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1" descr="Chart, line chart&#10;&#10;Description automatically generated">
            <a:extLst>
              <a:ext uri="{FF2B5EF4-FFF2-40B4-BE49-F238E27FC236}">
                <a16:creationId xmlns:a16="http://schemas.microsoft.com/office/drawing/2014/main" id="{26663C19-AC58-5CA6-317C-C3CD19B9ECC2}"/>
              </a:ext>
            </a:extLst>
          </p:cNvPr>
          <p:cNvPicPr>
            <a:picLocks noChangeAspect="1"/>
          </p:cNvPicPr>
          <p:nvPr/>
        </p:nvPicPr>
        <p:blipFill>
          <a:blip r:embed="rId3"/>
          <a:stretch>
            <a:fillRect/>
          </a:stretch>
        </p:blipFill>
        <p:spPr>
          <a:xfrm>
            <a:off x="787070" y="1532611"/>
            <a:ext cx="10258425" cy="4520421"/>
          </a:xfrm>
          <a:prstGeom prst="rect">
            <a:avLst/>
          </a:prstGeom>
        </p:spPr>
      </p:pic>
      <p:sp>
        <p:nvSpPr>
          <p:cNvPr id="6" name="TextBox 5">
            <a:extLst>
              <a:ext uri="{FF2B5EF4-FFF2-40B4-BE49-F238E27FC236}">
                <a16:creationId xmlns:a16="http://schemas.microsoft.com/office/drawing/2014/main" id="{8B59D86F-FD6C-FAD1-18AD-64A821796996}"/>
              </a:ext>
            </a:extLst>
          </p:cNvPr>
          <p:cNvSpPr txBox="1"/>
          <p:nvPr/>
        </p:nvSpPr>
        <p:spPr>
          <a:xfrm>
            <a:off x="845183" y="6376016"/>
            <a:ext cx="1061357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cap="all">
                <a:ea typeface="+mn-lt"/>
                <a:cs typeface="+mn-lt"/>
                <a:hlinkClick r:id="rId4"/>
              </a:rPr>
              <a:t>CHILD POVERTY IN SCOTLAND SINCE THE 1960S</a:t>
            </a:r>
            <a:r>
              <a:rPr lang="en-US" sz="1400" b="1" cap="all">
                <a:ea typeface="+mn-lt"/>
                <a:cs typeface="+mn-lt"/>
              </a:rPr>
              <a:t> -</a:t>
            </a:r>
            <a:r>
              <a:rPr lang="en-US" sz="1400" cap="all">
                <a:ea typeface="+mn-lt"/>
                <a:cs typeface="+mn-lt"/>
              </a:rPr>
              <a:t> SCOTTISH PARLIAMENT INFORMATION CENTRE</a:t>
            </a:r>
            <a:endParaRPr lang="en-US" sz="1400"/>
          </a:p>
        </p:txBody>
      </p:sp>
      <p:pic>
        <p:nvPicPr>
          <p:cNvPr id="3" name="Picture 2">
            <a:extLst>
              <a:ext uri="{FF2B5EF4-FFF2-40B4-BE49-F238E27FC236}">
                <a16:creationId xmlns:a16="http://schemas.microsoft.com/office/drawing/2014/main" id="{57462959-2A6E-BE95-2A1C-691BC2B670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30465" y="5791468"/>
            <a:ext cx="1088666" cy="903666"/>
          </a:xfrm>
          <a:prstGeom prst="rect">
            <a:avLst/>
          </a:prstGeom>
        </p:spPr>
      </p:pic>
      <p:sp>
        <p:nvSpPr>
          <p:cNvPr id="4" name="Title 1">
            <a:extLst>
              <a:ext uri="{FF2B5EF4-FFF2-40B4-BE49-F238E27FC236}">
                <a16:creationId xmlns:a16="http://schemas.microsoft.com/office/drawing/2014/main" id="{29E61845-7BAE-1B05-1A37-2429337CC5A7}"/>
              </a:ext>
            </a:extLst>
          </p:cNvPr>
          <p:cNvSpPr>
            <a:spLocks noGrp="1"/>
          </p:cNvSpPr>
          <p:nvPr>
            <p:ph type="title"/>
          </p:nvPr>
        </p:nvSpPr>
        <p:spPr>
          <a:xfrm>
            <a:off x="838200" y="365125"/>
            <a:ext cx="10515600" cy="1325563"/>
          </a:xfrm>
        </p:spPr>
        <p:txBody>
          <a:bodyPr>
            <a:normAutofit/>
          </a:bodyPr>
          <a:lstStyle/>
          <a:p>
            <a:r>
              <a:rPr lang="en-GB" sz="4000" dirty="0">
                <a:solidFill>
                  <a:srgbClr val="00AACD"/>
                </a:solidFill>
                <a:latin typeface="Poppins"/>
                <a:cs typeface="Poppins"/>
              </a:rPr>
              <a:t>Poverty isn't inevitable </a:t>
            </a:r>
            <a:endParaRPr lang="en-US" dirty="0"/>
          </a:p>
        </p:txBody>
      </p:sp>
    </p:spTree>
    <p:extLst>
      <p:ext uri="{BB962C8B-B14F-4D97-AF65-F5344CB8AC3E}">
        <p14:creationId xmlns:p14="http://schemas.microsoft.com/office/powerpoint/2010/main" val="4218372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A13C9-3C89-82F0-924D-7561A1A9335D}"/>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99989DF6-EFA2-9EF9-B901-2929C69D8D22}"/>
              </a:ext>
            </a:extLst>
          </p:cNvPr>
          <p:cNvSpPr txBox="1">
            <a:spLocks/>
          </p:cNvSpPr>
          <p:nvPr/>
        </p:nvSpPr>
        <p:spPr>
          <a:xfrm>
            <a:off x="953883" y="431261"/>
            <a:ext cx="10515600" cy="107937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AACD"/>
                </a:solidFill>
                <a:latin typeface="Poppins"/>
                <a:ea typeface="+mn-ea"/>
                <a:cs typeface="Poppins"/>
              </a:rPr>
              <a:t>Children's rights </a:t>
            </a:r>
          </a:p>
        </p:txBody>
      </p:sp>
      <p:pic>
        <p:nvPicPr>
          <p:cNvPr id="14" name="Picture 13" descr="A poster of a school with a group of kids&#10;&#10;Description automatically generated">
            <a:extLst>
              <a:ext uri="{FF2B5EF4-FFF2-40B4-BE49-F238E27FC236}">
                <a16:creationId xmlns:a16="http://schemas.microsoft.com/office/drawing/2014/main" id="{2E09DAFB-3358-B718-F115-B48F62C412A8}"/>
              </a:ext>
            </a:extLst>
          </p:cNvPr>
          <p:cNvPicPr>
            <a:picLocks noChangeAspect="1"/>
          </p:cNvPicPr>
          <p:nvPr/>
        </p:nvPicPr>
        <p:blipFill>
          <a:blip r:embed="rId3"/>
          <a:stretch>
            <a:fillRect/>
          </a:stretch>
        </p:blipFill>
        <p:spPr>
          <a:xfrm>
            <a:off x="8459896" y="331785"/>
            <a:ext cx="3039302" cy="4391952"/>
          </a:xfrm>
          <a:prstGeom prst="rect">
            <a:avLst/>
          </a:prstGeom>
        </p:spPr>
      </p:pic>
      <p:pic>
        <p:nvPicPr>
          <p:cNvPr id="2" name="Picture 1" descr="A blue and black logo&#10;&#10;Description automatically generated">
            <a:extLst>
              <a:ext uri="{FF2B5EF4-FFF2-40B4-BE49-F238E27FC236}">
                <a16:creationId xmlns:a16="http://schemas.microsoft.com/office/drawing/2014/main" id="{7C0AD978-CEED-BEBC-C2E2-545F72104239}"/>
              </a:ext>
            </a:extLst>
          </p:cNvPr>
          <p:cNvPicPr>
            <a:picLocks noChangeAspect="1"/>
          </p:cNvPicPr>
          <p:nvPr/>
        </p:nvPicPr>
        <p:blipFill>
          <a:blip r:embed="rId4"/>
          <a:stretch>
            <a:fillRect/>
          </a:stretch>
        </p:blipFill>
        <p:spPr>
          <a:xfrm>
            <a:off x="305250" y="1504972"/>
            <a:ext cx="726597" cy="693887"/>
          </a:xfrm>
          <a:prstGeom prst="rect">
            <a:avLst/>
          </a:prstGeom>
        </p:spPr>
      </p:pic>
      <p:graphicFrame>
        <p:nvGraphicFramePr>
          <p:cNvPr id="4" name="Table 3">
            <a:extLst>
              <a:ext uri="{FF2B5EF4-FFF2-40B4-BE49-F238E27FC236}">
                <a16:creationId xmlns:a16="http://schemas.microsoft.com/office/drawing/2014/main" id="{AECC4AE1-E074-FEB1-1962-9B9777C9FB28}"/>
              </a:ext>
            </a:extLst>
          </p:cNvPr>
          <p:cNvGraphicFramePr>
            <a:graphicFrameLocks noGrp="1"/>
          </p:cNvGraphicFramePr>
          <p:nvPr>
            <p:extLst>
              <p:ext uri="{D42A27DB-BD31-4B8C-83A1-F6EECF244321}">
                <p14:modId xmlns:p14="http://schemas.microsoft.com/office/powerpoint/2010/main" val="1403593875"/>
              </p:ext>
            </p:extLst>
          </p:nvPr>
        </p:nvGraphicFramePr>
        <p:xfrm>
          <a:off x="1043557" y="1549149"/>
          <a:ext cx="6747990" cy="1097280"/>
        </p:xfrm>
        <a:graphic>
          <a:graphicData uri="http://schemas.openxmlformats.org/drawingml/2006/table">
            <a:tbl>
              <a:tblPr bandRow="1">
                <a:tableStyleId>{5C22544A-7EE6-4342-B048-85BDC9FD1C3A}</a:tableStyleId>
              </a:tblPr>
              <a:tblGrid>
                <a:gridCol w="6747990">
                  <a:extLst>
                    <a:ext uri="{9D8B030D-6E8A-4147-A177-3AD203B41FA5}">
                      <a16:colId xmlns:a16="http://schemas.microsoft.com/office/drawing/2014/main" val="2184698745"/>
                    </a:ext>
                  </a:extLst>
                </a:gridCol>
              </a:tblGrid>
              <a:tr h="952500">
                <a:tc>
                  <a:txBody>
                    <a:bodyPr/>
                    <a:lstStyle/>
                    <a:p>
                      <a:r>
                        <a:rPr lang="en-US" sz="2400" b="0" dirty="0">
                          <a:effectLst/>
                          <a:latin typeface="Roboto"/>
                        </a:rPr>
                        <a:t>My right to education means I should receive an education regardless of my home issues or situation.</a:t>
                      </a:r>
                      <a:r>
                        <a:rPr lang="en-US" b="0" dirty="0">
                          <a:effectLst/>
                          <a:latin typeface="Roboto"/>
                        </a:rPr>
                        <a:t> </a:t>
                      </a:r>
                      <a:r>
                        <a:rPr lang="en-US" dirty="0">
                          <a:effectLst/>
                        </a:rPr>
                        <a:t>(Secondary pupil)</a:t>
                      </a:r>
                    </a:p>
                  </a:txBody>
                  <a:tcPr marL="0" marR="0" marT="0" marB="0" anchor="ctr">
                    <a:lnL>
                      <a:noFill/>
                    </a:lnL>
                    <a:lnR>
                      <a:noFill/>
                    </a:lnR>
                    <a:lnT>
                      <a:noFill/>
                    </a:lnT>
                    <a:lnB>
                      <a:noFill/>
                    </a:lnB>
                    <a:noFill/>
                  </a:tcPr>
                </a:tc>
                <a:extLst>
                  <a:ext uri="{0D108BD9-81ED-4DB2-BD59-A6C34878D82A}">
                    <a16:rowId xmlns:a16="http://schemas.microsoft.com/office/drawing/2014/main" val="2483493124"/>
                  </a:ext>
                </a:extLst>
              </a:tr>
            </a:tbl>
          </a:graphicData>
        </a:graphic>
      </p:graphicFrame>
      <p:pic>
        <p:nvPicPr>
          <p:cNvPr id="5" name="Picture 4" descr="A blue and black logo&#10;&#10;Description automatically generated">
            <a:extLst>
              <a:ext uri="{FF2B5EF4-FFF2-40B4-BE49-F238E27FC236}">
                <a16:creationId xmlns:a16="http://schemas.microsoft.com/office/drawing/2014/main" id="{30EF32C9-C73D-3376-BFFB-32C25DEDACB7}"/>
              </a:ext>
            </a:extLst>
          </p:cNvPr>
          <p:cNvPicPr>
            <a:picLocks noChangeAspect="1"/>
          </p:cNvPicPr>
          <p:nvPr/>
        </p:nvPicPr>
        <p:blipFill>
          <a:blip r:embed="rId4"/>
          <a:stretch>
            <a:fillRect/>
          </a:stretch>
        </p:blipFill>
        <p:spPr>
          <a:xfrm>
            <a:off x="305249" y="2980531"/>
            <a:ext cx="726597" cy="693887"/>
          </a:xfrm>
          <a:prstGeom prst="rect">
            <a:avLst/>
          </a:prstGeom>
        </p:spPr>
      </p:pic>
      <p:pic>
        <p:nvPicPr>
          <p:cNvPr id="6" name="Picture 5" descr="A blue and black logo&#10;&#10;Description automatically generated">
            <a:extLst>
              <a:ext uri="{FF2B5EF4-FFF2-40B4-BE49-F238E27FC236}">
                <a16:creationId xmlns:a16="http://schemas.microsoft.com/office/drawing/2014/main" id="{604BB1A5-B292-9499-F908-2A9439800C32}"/>
              </a:ext>
            </a:extLst>
          </p:cNvPr>
          <p:cNvPicPr>
            <a:picLocks noChangeAspect="1"/>
          </p:cNvPicPr>
          <p:nvPr/>
        </p:nvPicPr>
        <p:blipFill>
          <a:blip r:embed="rId4"/>
          <a:stretch>
            <a:fillRect/>
          </a:stretch>
        </p:blipFill>
        <p:spPr>
          <a:xfrm>
            <a:off x="305248" y="4214771"/>
            <a:ext cx="726597" cy="693887"/>
          </a:xfrm>
          <a:prstGeom prst="rect">
            <a:avLst/>
          </a:prstGeom>
        </p:spPr>
      </p:pic>
      <p:graphicFrame>
        <p:nvGraphicFramePr>
          <p:cNvPr id="7" name="Table 6">
            <a:extLst>
              <a:ext uri="{FF2B5EF4-FFF2-40B4-BE49-F238E27FC236}">
                <a16:creationId xmlns:a16="http://schemas.microsoft.com/office/drawing/2014/main" id="{D6A56DF7-9FE2-62E6-2E6A-A01F47935337}"/>
              </a:ext>
            </a:extLst>
          </p:cNvPr>
          <p:cNvGraphicFramePr>
            <a:graphicFrameLocks noGrp="1"/>
          </p:cNvGraphicFramePr>
          <p:nvPr>
            <p:extLst>
              <p:ext uri="{D42A27DB-BD31-4B8C-83A1-F6EECF244321}">
                <p14:modId xmlns:p14="http://schemas.microsoft.com/office/powerpoint/2010/main" val="1246059384"/>
              </p:ext>
            </p:extLst>
          </p:nvPr>
        </p:nvGraphicFramePr>
        <p:xfrm>
          <a:off x="1043557" y="2977816"/>
          <a:ext cx="6747990" cy="952500"/>
        </p:xfrm>
        <a:graphic>
          <a:graphicData uri="http://schemas.openxmlformats.org/drawingml/2006/table">
            <a:tbl>
              <a:tblPr bandRow="1">
                <a:tableStyleId>{5C22544A-7EE6-4342-B048-85BDC9FD1C3A}</a:tableStyleId>
              </a:tblPr>
              <a:tblGrid>
                <a:gridCol w="6747990">
                  <a:extLst>
                    <a:ext uri="{9D8B030D-6E8A-4147-A177-3AD203B41FA5}">
                      <a16:colId xmlns:a16="http://schemas.microsoft.com/office/drawing/2014/main" val="2184698745"/>
                    </a:ext>
                  </a:extLst>
                </a:gridCol>
              </a:tblGrid>
              <a:tr h="952500">
                <a:tc>
                  <a:txBody>
                    <a:bodyPr/>
                    <a:lstStyle/>
                    <a:p>
                      <a:r>
                        <a:rPr lang="en-US" sz="2400" b="0" dirty="0">
                          <a:effectLst/>
                          <a:latin typeface="Roboto"/>
                        </a:rPr>
                        <a:t>Means I am able to learn without any problems.</a:t>
                      </a:r>
                      <a:r>
                        <a:rPr lang="en-US" b="0" dirty="0">
                          <a:effectLst/>
                          <a:latin typeface="Roboto"/>
                        </a:rPr>
                        <a:t> (Primary pupil)</a:t>
                      </a:r>
                    </a:p>
                  </a:txBody>
                  <a:tcPr marL="0" marR="0" marT="0" marB="0" anchor="ctr">
                    <a:lnL>
                      <a:noFill/>
                    </a:lnL>
                    <a:lnR>
                      <a:noFill/>
                    </a:lnR>
                    <a:lnT>
                      <a:noFill/>
                    </a:lnT>
                    <a:lnB>
                      <a:noFill/>
                    </a:lnB>
                    <a:noFill/>
                  </a:tcPr>
                </a:tc>
                <a:extLst>
                  <a:ext uri="{0D108BD9-81ED-4DB2-BD59-A6C34878D82A}">
                    <a16:rowId xmlns:a16="http://schemas.microsoft.com/office/drawing/2014/main" val="2483493124"/>
                  </a:ext>
                </a:extLst>
              </a:tr>
            </a:tbl>
          </a:graphicData>
        </a:graphic>
      </p:graphicFrame>
      <p:graphicFrame>
        <p:nvGraphicFramePr>
          <p:cNvPr id="8" name="Table 7">
            <a:extLst>
              <a:ext uri="{FF2B5EF4-FFF2-40B4-BE49-F238E27FC236}">
                <a16:creationId xmlns:a16="http://schemas.microsoft.com/office/drawing/2014/main" id="{F096385F-EEC5-5BA3-0A12-E4E38073A7C8}"/>
              </a:ext>
            </a:extLst>
          </p:cNvPr>
          <p:cNvGraphicFramePr>
            <a:graphicFrameLocks noGrp="1"/>
          </p:cNvGraphicFramePr>
          <p:nvPr>
            <p:extLst>
              <p:ext uri="{D42A27DB-BD31-4B8C-83A1-F6EECF244321}">
                <p14:modId xmlns:p14="http://schemas.microsoft.com/office/powerpoint/2010/main" val="133337728"/>
              </p:ext>
            </p:extLst>
          </p:nvPr>
        </p:nvGraphicFramePr>
        <p:xfrm>
          <a:off x="1035170" y="4209469"/>
          <a:ext cx="6747990" cy="1005840"/>
        </p:xfrm>
        <a:graphic>
          <a:graphicData uri="http://schemas.openxmlformats.org/drawingml/2006/table">
            <a:tbl>
              <a:tblPr bandRow="1">
                <a:tableStyleId>{5C22544A-7EE6-4342-B048-85BDC9FD1C3A}</a:tableStyleId>
              </a:tblPr>
              <a:tblGrid>
                <a:gridCol w="6747990">
                  <a:extLst>
                    <a:ext uri="{9D8B030D-6E8A-4147-A177-3AD203B41FA5}">
                      <a16:colId xmlns:a16="http://schemas.microsoft.com/office/drawing/2014/main" val="2184698745"/>
                    </a:ext>
                  </a:extLst>
                </a:gridCol>
              </a:tblGrid>
              <a:tr h="851647">
                <a:tc>
                  <a:txBody>
                    <a:bodyPr/>
                    <a:lstStyle/>
                    <a:p>
                      <a:r>
                        <a:rPr lang="en-US" sz="2400" b="0" dirty="0">
                          <a:effectLst/>
                          <a:latin typeface="Roboto"/>
                        </a:rPr>
                        <a:t>Our right to education means we can take part in all learning like school trips and fun activities. </a:t>
                      </a:r>
                    </a:p>
                    <a:p>
                      <a:pPr lvl="0">
                        <a:buNone/>
                      </a:pPr>
                      <a:r>
                        <a:rPr lang="en-US" b="0" dirty="0">
                          <a:effectLst/>
                          <a:latin typeface="Roboto"/>
                        </a:rPr>
                        <a:t>(Primary pupil)</a:t>
                      </a:r>
                    </a:p>
                  </a:txBody>
                  <a:tcPr marL="0" marR="0" marT="0" marB="0" anchor="ctr">
                    <a:lnL>
                      <a:noFill/>
                    </a:lnL>
                    <a:lnR>
                      <a:noFill/>
                    </a:lnR>
                    <a:lnT>
                      <a:noFill/>
                    </a:lnT>
                    <a:lnB>
                      <a:noFill/>
                    </a:lnB>
                    <a:noFill/>
                  </a:tcPr>
                </a:tc>
                <a:extLst>
                  <a:ext uri="{0D108BD9-81ED-4DB2-BD59-A6C34878D82A}">
                    <a16:rowId xmlns:a16="http://schemas.microsoft.com/office/drawing/2014/main" val="2483493124"/>
                  </a:ext>
                </a:extLst>
              </a:tr>
            </a:tbl>
          </a:graphicData>
        </a:graphic>
      </p:graphicFrame>
      <p:sp>
        <p:nvSpPr>
          <p:cNvPr id="3" name="TextBox 2">
            <a:extLst>
              <a:ext uri="{FF2B5EF4-FFF2-40B4-BE49-F238E27FC236}">
                <a16:creationId xmlns:a16="http://schemas.microsoft.com/office/drawing/2014/main" id="{F2DF6A5B-7A6F-ECE2-7DC3-F3887EF4D56B}"/>
              </a:ext>
            </a:extLst>
          </p:cNvPr>
          <p:cNvSpPr txBox="1"/>
          <p:nvPr/>
        </p:nvSpPr>
        <p:spPr>
          <a:xfrm>
            <a:off x="1043354" y="5392615"/>
            <a:ext cx="8815752"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latin typeface="Roboto"/>
                <a:ea typeface="Roboto"/>
                <a:cs typeface="Roboto"/>
              </a:rPr>
              <a:t>I know that they are trying to make sure everybody in Scotland has children’s rights, but poverty can mean it’s harder.</a:t>
            </a:r>
            <a:endParaRPr lang="en-US" sz="2400" dirty="0">
              <a:latin typeface="Roboto"/>
              <a:ea typeface="Roboto"/>
              <a:cs typeface="Roboto"/>
            </a:endParaRPr>
          </a:p>
          <a:p>
            <a:r>
              <a:rPr lang="en-GB" sz="2000" dirty="0">
                <a:latin typeface="Roboto"/>
                <a:ea typeface="Roboto"/>
                <a:cs typeface="Roboto"/>
              </a:rPr>
              <a:t>(Secondary pupil)</a:t>
            </a:r>
            <a:r>
              <a:rPr lang="en-US" sz="2000" dirty="0">
                <a:latin typeface="Roboto"/>
                <a:ea typeface="Roboto"/>
                <a:cs typeface="Roboto"/>
              </a:rPr>
              <a:t>​</a:t>
            </a:r>
          </a:p>
        </p:txBody>
      </p:sp>
      <p:pic>
        <p:nvPicPr>
          <p:cNvPr id="11" name="Picture 10" descr="A blue rectangle with black text&#10;&#10;Description automatically generated">
            <a:extLst>
              <a:ext uri="{FF2B5EF4-FFF2-40B4-BE49-F238E27FC236}">
                <a16:creationId xmlns:a16="http://schemas.microsoft.com/office/drawing/2014/main" id="{C8769D5D-A175-A4EA-2AF1-E6E436CA42A3}"/>
              </a:ext>
            </a:extLst>
          </p:cNvPr>
          <p:cNvPicPr>
            <a:picLocks noChangeAspect="1"/>
          </p:cNvPicPr>
          <p:nvPr/>
        </p:nvPicPr>
        <p:blipFill>
          <a:blip r:embed="rId5"/>
          <a:stretch>
            <a:fillRect/>
          </a:stretch>
        </p:blipFill>
        <p:spPr>
          <a:xfrm>
            <a:off x="10044526" y="5122461"/>
            <a:ext cx="1436274" cy="1403927"/>
          </a:xfrm>
          <a:prstGeom prst="rect">
            <a:avLst/>
          </a:prstGeom>
        </p:spPr>
      </p:pic>
      <p:pic>
        <p:nvPicPr>
          <p:cNvPr id="12" name="Picture 11" descr="A blue and black logo&#10;&#10;Description automatically generated">
            <a:extLst>
              <a:ext uri="{FF2B5EF4-FFF2-40B4-BE49-F238E27FC236}">
                <a16:creationId xmlns:a16="http://schemas.microsoft.com/office/drawing/2014/main" id="{0CF0BDDD-FB45-2430-B414-4B0253A0D17B}"/>
              </a:ext>
            </a:extLst>
          </p:cNvPr>
          <p:cNvPicPr>
            <a:picLocks noChangeAspect="1"/>
          </p:cNvPicPr>
          <p:nvPr/>
        </p:nvPicPr>
        <p:blipFill>
          <a:blip r:embed="rId4"/>
          <a:stretch>
            <a:fillRect/>
          </a:stretch>
        </p:blipFill>
        <p:spPr>
          <a:xfrm>
            <a:off x="305247" y="5387078"/>
            <a:ext cx="726597" cy="693887"/>
          </a:xfrm>
          <a:prstGeom prst="rect">
            <a:avLst/>
          </a:prstGeom>
        </p:spPr>
      </p:pic>
    </p:spTree>
    <p:extLst>
      <p:ext uri="{BB962C8B-B14F-4D97-AF65-F5344CB8AC3E}">
        <p14:creationId xmlns:p14="http://schemas.microsoft.com/office/powerpoint/2010/main" val="2229168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57919-3CBA-680A-378D-E55E8E3946E4}"/>
              </a:ext>
            </a:extLst>
          </p:cNvPr>
          <p:cNvSpPr>
            <a:spLocks noGrp="1"/>
          </p:cNvSpPr>
          <p:nvPr>
            <p:ph type="title"/>
          </p:nvPr>
        </p:nvSpPr>
        <p:spPr>
          <a:xfrm>
            <a:off x="1035945" y="380387"/>
            <a:ext cx="4620883" cy="1325563"/>
          </a:xfrm>
        </p:spPr>
        <p:txBody>
          <a:bodyPr>
            <a:normAutofit/>
          </a:bodyPr>
          <a:lstStyle/>
          <a:p>
            <a:r>
              <a:rPr lang="en-GB" sz="4000" dirty="0">
                <a:solidFill>
                  <a:srgbClr val="00AACD"/>
                </a:solidFill>
                <a:latin typeface="Poppins"/>
                <a:ea typeface="Roboto"/>
                <a:cs typeface="Roboto"/>
              </a:rPr>
              <a:t>Impact of Stigma</a:t>
            </a:r>
            <a:endParaRPr lang="en-US" sz="4000">
              <a:solidFill>
                <a:srgbClr val="00AACD"/>
              </a:solidFill>
              <a:latin typeface="Poppins"/>
              <a:ea typeface="Roboto"/>
              <a:cs typeface="Roboto"/>
            </a:endParaRPr>
          </a:p>
        </p:txBody>
      </p:sp>
      <p:pic>
        <p:nvPicPr>
          <p:cNvPr id="4" name="Picture 3" descr="A drawing of a hand holding a bottle&#10;&#10;Description automatically generated">
            <a:extLst>
              <a:ext uri="{FF2B5EF4-FFF2-40B4-BE49-F238E27FC236}">
                <a16:creationId xmlns:a16="http://schemas.microsoft.com/office/drawing/2014/main" id="{58125E58-D670-D5A0-3F64-50427FA3348F}"/>
              </a:ext>
            </a:extLst>
          </p:cNvPr>
          <p:cNvPicPr>
            <a:picLocks noChangeAspect="1"/>
          </p:cNvPicPr>
          <p:nvPr/>
        </p:nvPicPr>
        <p:blipFill>
          <a:blip r:embed="rId3"/>
          <a:stretch>
            <a:fillRect/>
          </a:stretch>
        </p:blipFill>
        <p:spPr>
          <a:xfrm>
            <a:off x="6940981" y="1935469"/>
            <a:ext cx="4630769" cy="2606614"/>
          </a:xfrm>
          <a:prstGeom prst="rect">
            <a:avLst/>
          </a:prstGeom>
        </p:spPr>
      </p:pic>
      <p:pic>
        <p:nvPicPr>
          <p:cNvPr id="11" name="Picture 10" descr="A blue and black logo&#10;&#10;Description automatically generated">
            <a:extLst>
              <a:ext uri="{FF2B5EF4-FFF2-40B4-BE49-F238E27FC236}">
                <a16:creationId xmlns:a16="http://schemas.microsoft.com/office/drawing/2014/main" id="{AFC9BA23-7BC0-DE38-AE59-A60BF1CE787D}"/>
              </a:ext>
            </a:extLst>
          </p:cNvPr>
          <p:cNvPicPr>
            <a:picLocks noChangeAspect="1"/>
          </p:cNvPicPr>
          <p:nvPr/>
        </p:nvPicPr>
        <p:blipFill>
          <a:blip r:embed="rId4"/>
          <a:stretch>
            <a:fillRect/>
          </a:stretch>
        </p:blipFill>
        <p:spPr>
          <a:xfrm>
            <a:off x="305250" y="1892938"/>
            <a:ext cx="726597" cy="693887"/>
          </a:xfrm>
          <a:prstGeom prst="rect">
            <a:avLst/>
          </a:prstGeom>
        </p:spPr>
      </p:pic>
      <p:pic>
        <p:nvPicPr>
          <p:cNvPr id="13" name="Picture 12" descr="A blue and black logo&#10;&#10;Description automatically generated">
            <a:extLst>
              <a:ext uri="{FF2B5EF4-FFF2-40B4-BE49-F238E27FC236}">
                <a16:creationId xmlns:a16="http://schemas.microsoft.com/office/drawing/2014/main" id="{43C0FC94-BAF8-D2CD-4B99-0F12DD415164}"/>
              </a:ext>
            </a:extLst>
          </p:cNvPr>
          <p:cNvPicPr>
            <a:picLocks noChangeAspect="1"/>
          </p:cNvPicPr>
          <p:nvPr/>
        </p:nvPicPr>
        <p:blipFill>
          <a:blip r:embed="rId4"/>
          <a:stretch>
            <a:fillRect/>
          </a:stretch>
        </p:blipFill>
        <p:spPr>
          <a:xfrm>
            <a:off x="299499" y="3425565"/>
            <a:ext cx="726597" cy="693887"/>
          </a:xfrm>
          <a:prstGeom prst="rect">
            <a:avLst/>
          </a:prstGeom>
        </p:spPr>
      </p:pic>
      <p:pic>
        <p:nvPicPr>
          <p:cNvPr id="15" name="Picture 14" descr="A blue and black logo&#10;&#10;Description automatically generated">
            <a:extLst>
              <a:ext uri="{FF2B5EF4-FFF2-40B4-BE49-F238E27FC236}">
                <a16:creationId xmlns:a16="http://schemas.microsoft.com/office/drawing/2014/main" id="{91787DFA-7163-FED9-600C-33EBDDBA52CD}"/>
              </a:ext>
            </a:extLst>
          </p:cNvPr>
          <p:cNvPicPr>
            <a:picLocks noChangeAspect="1"/>
          </p:cNvPicPr>
          <p:nvPr/>
        </p:nvPicPr>
        <p:blipFill>
          <a:blip r:embed="rId4"/>
          <a:stretch>
            <a:fillRect/>
          </a:stretch>
        </p:blipFill>
        <p:spPr>
          <a:xfrm>
            <a:off x="313876" y="4968366"/>
            <a:ext cx="726597" cy="693887"/>
          </a:xfrm>
          <a:prstGeom prst="rect">
            <a:avLst/>
          </a:prstGeom>
        </p:spPr>
      </p:pic>
      <p:sp>
        <p:nvSpPr>
          <p:cNvPr id="16" name="TextBox 15">
            <a:extLst>
              <a:ext uri="{FF2B5EF4-FFF2-40B4-BE49-F238E27FC236}">
                <a16:creationId xmlns:a16="http://schemas.microsoft.com/office/drawing/2014/main" id="{03372568-9711-40D1-9469-91709E696CAC}"/>
              </a:ext>
            </a:extLst>
          </p:cNvPr>
          <p:cNvSpPr txBox="1"/>
          <p:nvPr/>
        </p:nvSpPr>
        <p:spPr>
          <a:xfrm>
            <a:off x="1041143" y="4955986"/>
            <a:ext cx="920991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Roboto"/>
                <a:ea typeface="Roboto"/>
                <a:cs typeface="Roboto"/>
              </a:rPr>
              <a:t>I try really hard for it not to show to the other kids that my son is from a low-income family by making sure he takes part and contributes to everything. </a:t>
            </a:r>
            <a:r>
              <a:rPr lang="en-US" dirty="0">
                <a:latin typeface="Roboto"/>
                <a:ea typeface="Roboto"/>
                <a:cs typeface="Roboto"/>
              </a:rPr>
              <a:t>(Parent)</a:t>
            </a:r>
          </a:p>
        </p:txBody>
      </p:sp>
      <p:sp>
        <p:nvSpPr>
          <p:cNvPr id="17" name="TextBox 16">
            <a:extLst>
              <a:ext uri="{FF2B5EF4-FFF2-40B4-BE49-F238E27FC236}">
                <a16:creationId xmlns:a16="http://schemas.microsoft.com/office/drawing/2014/main" id="{5D961AEF-1C06-5A08-E567-33841C05CE7E}"/>
              </a:ext>
            </a:extLst>
          </p:cNvPr>
          <p:cNvSpPr txBox="1"/>
          <p:nvPr/>
        </p:nvSpPr>
        <p:spPr>
          <a:xfrm>
            <a:off x="1015042" y="3463396"/>
            <a:ext cx="5920596"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Roboto"/>
                <a:ea typeface="Roboto"/>
                <a:cs typeface="Roboto"/>
              </a:rPr>
              <a:t>It could mean you feel shame and not be able to cope with stuff and could be bullied.</a:t>
            </a:r>
            <a:r>
              <a:rPr lang="en-US" sz="2800" dirty="0">
                <a:latin typeface="Roboto"/>
                <a:ea typeface="Roboto"/>
                <a:cs typeface="Roboto"/>
              </a:rPr>
              <a:t> </a:t>
            </a:r>
            <a:r>
              <a:rPr lang="en-US" dirty="0">
                <a:latin typeface="Roboto"/>
                <a:ea typeface="Roboto"/>
                <a:cs typeface="Roboto"/>
              </a:rPr>
              <a:t>(Primary pupil)</a:t>
            </a:r>
          </a:p>
        </p:txBody>
      </p:sp>
      <p:sp>
        <p:nvSpPr>
          <p:cNvPr id="18" name="TextBox 17">
            <a:extLst>
              <a:ext uri="{FF2B5EF4-FFF2-40B4-BE49-F238E27FC236}">
                <a16:creationId xmlns:a16="http://schemas.microsoft.com/office/drawing/2014/main" id="{E01772F0-E8BC-13A9-10DD-D80D079F79AE}"/>
              </a:ext>
            </a:extLst>
          </p:cNvPr>
          <p:cNvSpPr txBox="1"/>
          <p:nvPr/>
        </p:nvSpPr>
        <p:spPr>
          <a:xfrm>
            <a:off x="1041142" y="1929664"/>
            <a:ext cx="595709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Roboto"/>
                <a:ea typeface="Roboto"/>
                <a:cs typeface="Roboto"/>
              </a:rPr>
              <a:t>There is still stigma and people get embarrassed; we need to stop that. </a:t>
            </a:r>
            <a:r>
              <a:rPr lang="en-US" dirty="0">
                <a:latin typeface="Roboto"/>
                <a:ea typeface="Roboto"/>
                <a:cs typeface="Roboto"/>
              </a:rPr>
              <a:t>(Secondary pupil)</a:t>
            </a:r>
          </a:p>
        </p:txBody>
      </p:sp>
      <p:pic>
        <p:nvPicPr>
          <p:cNvPr id="6" name="Picture 5" descr="A blue rectangle with black text&#10;&#10;Description automatically generated">
            <a:extLst>
              <a:ext uri="{FF2B5EF4-FFF2-40B4-BE49-F238E27FC236}">
                <a16:creationId xmlns:a16="http://schemas.microsoft.com/office/drawing/2014/main" id="{729C9943-FC31-2F06-C3DE-DACD4CB7AE8A}"/>
              </a:ext>
            </a:extLst>
          </p:cNvPr>
          <p:cNvPicPr>
            <a:picLocks noChangeAspect="1"/>
          </p:cNvPicPr>
          <p:nvPr/>
        </p:nvPicPr>
        <p:blipFill>
          <a:blip r:embed="rId5"/>
          <a:stretch>
            <a:fillRect/>
          </a:stretch>
        </p:blipFill>
        <p:spPr>
          <a:xfrm>
            <a:off x="10044526" y="5122461"/>
            <a:ext cx="1436274" cy="1403927"/>
          </a:xfrm>
          <a:prstGeom prst="rect">
            <a:avLst/>
          </a:prstGeom>
        </p:spPr>
      </p:pic>
    </p:spTree>
    <p:extLst>
      <p:ext uri="{BB962C8B-B14F-4D97-AF65-F5344CB8AC3E}">
        <p14:creationId xmlns:p14="http://schemas.microsoft.com/office/powerpoint/2010/main" val="9793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D4511-0E5D-F37D-EA8D-8C33C3EE9F64}"/>
              </a:ext>
            </a:extLst>
          </p:cNvPr>
          <p:cNvSpPr>
            <a:spLocks noGrp="1"/>
          </p:cNvSpPr>
          <p:nvPr>
            <p:ph type="title"/>
          </p:nvPr>
        </p:nvSpPr>
        <p:spPr>
          <a:xfrm>
            <a:off x="622539" y="85229"/>
            <a:ext cx="10515600" cy="1325563"/>
          </a:xfrm>
        </p:spPr>
        <p:txBody>
          <a:bodyPr>
            <a:normAutofit/>
          </a:bodyPr>
          <a:lstStyle/>
          <a:p>
            <a:r>
              <a:rPr lang="en-GB" sz="3200" dirty="0">
                <a:solidFill>
                  <a:srgbClr val="00AACD"/>
                </a:solidFill>
                <a:latin typeface="Poppins"/>
                <a:ea typeface="+mn-ea"/>
                <a:cs typeface="Poppins"/>
              </a:rPr>
              <a:t>What young people say about problem costs</a:t>
            </a:r>
          </a:p>
        </p:txBody>
      </p:sp>
      <p:pic>
        <p:nvPicPr>
          <p:cNvPr id="12" name="Picture 11" descr="A graph of different colored rectangles&#10;&#10;Description automatically generated">
            <a:extLst>
              <a:ext uri="{FF2B5EF4-FFF2-40B4-BE49-F238E27FC236}">
                <a16:creationId xmlns:a16="http://schemas.microsoft.com/office/drawing/2014/main" id="{840802D9-5367-5A51-845A-453CA3EDDEDD}"/>
              </a:ext>
            </a:extLst>
          </p:cNvPr>
          <p:cNvPicPr>
            <a:picLocks noChangeAspect="1"/>
          </p:cNvPicPr>
          <p:nvPr/>
        </p:nvPicPr>
        <p:blipFill>
          <a:blip r:embed="rId3"/>
          <a:stretch>
            <a:fillRect/>
          </a:stretch>
        </p:blipFill>
        <p:spPr>
          <a:xfrm>
            <a:off x="618226" y="1212164"/>
            <a:ext cx="10509850" cy="4433671"/>
          </a:xfrm>
          <a:prstGeom prst="rect">
            <a:avLst/>
          </a:prstGeom>
        </p:spPr>
      </p:pic>
      <p:sp>
        <p:nvSpPr>
          <p:cNvPr id="13" name="TextBox 12">
            <a:extLst>
              <a:ext uri="{FF2B5EF4-FFF2-40B4-BE49-F238E27FC236}">
                <a16:creationId xmlns:a16="http://schemas.microsoft.com/office/drawing/2014/main" id="{C56066DD-29F9-863B-54CA-D421F0741EC8}"/>
              </a:ext>
            </a:extLst>
          </p:cNvPr>
          <p:cNvSpPr txBox="1"/>
          <p:nvPr/>
        </p:nvSpPr>
        <p:spPr>
          <a:xfrm>
            <a:off x="206895" y="5843516"/>
            <a:ext cx="9834481" cy="6709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7345" indent="-347345"/>
            <a:r>
              <a:rPr lang="en-GB" dirty="0"/>
              <a:t>        Cost of the School Day Big Question report and film – views on readiness to learn, top costs, food, and school trips. 5394 children and young people responding across Scotland</a:t>
            </a:r>
            <a:endParaRPr lang="en-US" dirty="0"/>
          </a:p>
        </p:txBody>
      </p:sp>
      <p:pic>
        <p:nvPicPr>
          <p:cNvPr id="4" name="Picture 3" descr="A blue rectangle with black text&#10;&#10;Description automatically generated">
            <a:extLst>
              <a:ext uri="{FF2B5EF4-FFF2-40B4-BE49-F238E27FC236}">
                <a16:creationId xmlns:a16="http://schemas.microsoft.com/office/drawing/2014/main" id="{1143CC98-F3D8-C73E-C92B-488BE0B55A76}"/>
              </a:ext>
            </a:extLst>
          </p:cNvPr>
          <p:cNvPicPr>
            <a:picLocks noChangeAspect="1"/>
          </p:cNvPicPr>
          <p:nvPr/>
        </p:nvPicPr>
        <p:blipFill>
          <a:blip r:embed="rId4"/>
          <a:stretch>
            <a:fillRect/>
          </a:stretch>
        </p:blipFill>
        <p:spPr>
          <a:xfrm>
            <a:off x="10044526" y="5122461"/>
            <a:ext cx="1436274" cy="1403927"/>
          </a:xfrm>
          <a:prstGeom prst="rect">
            <a:avLst/>
          </a:prstGeom>
        </p:spPr>
      </p:pic>
    </p:spTree>
    <p:extLst>
      <p:ext uri="{BB962C8B-B14F-4D97-AF65-F5344CB8AC3E}">
        <p14:creationId xmlns:p14="http://schemas.microsoft.com/office/powerpoint/2010/main" val="286570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artoon of a child with glasses&#10;&#10;Description automatically generated">
            <a:extLst>
              <a:ext uri="{FF2B5EF4-FFF2-40B4-BE49-F238E27FC236}">
                <a16:creationId xmlns:a16="http://schemas.microsoft.com/office/drawing/2014/main" id="{C85DE84E-66DA-4BFD-9361-0A444A22D119}"/>
              </a:ext>
            </a:extLst>
          </p:cNvPr>
          <p:cNvPicPr>
            <a:picLocks noChangeAspect="1"/>
          </p:cNvPicPr>
          <p:nvPr/>
        </p:nvPicPr>
        <p:blipFill>
          <a:blip r:embed="rId3"/>
          <a:stretch>
            <a:fillRect/>
          </a:stretch>
        </p:blipFill>
        <p:spPr>
          <a:xfrm>
            <a:off x="7640512" y="3104931"/>
            <a:ext cx="4318240" cy="2588104"/>
          </a:xfrm>
          <a:prstGeom prst="rect">
            <a:avLst/>
          </a:prstGeom>
        </p:spPr>
      </p:pic>
      <p:sp>
        <p:nvSpPr>
          <p:cNvPr id="2" name="Title 1">
            <a:extLst>
              <a:ext uri="{FF2B5EF4-FFF2-40B4-BE49-F238E27FC236}">
                <a16:creationId xmlns:a16="http://schemas.microsoft.com/office/drawing/2014/main" id="{53BD4511-0E5D-F37D-EA8D-8C33C3EE9F64}"/>
              </a:ext>
            </a:extLst>
          </p:cNvPr>
          <p:cNvSpPr>
            <a:spLocks noGrp="1"/>
          </p:cNvSpPr>
          <p:nvPr>
            <p:ph type="title"/>
          </p:nvPr>
        </p:nvSpPr>
        <p:spPr>
          <a:xfrm>
            <a:off x="840055" y="67142"/>
            <a:ext cx="10515600" cy="1325563"/>
          </a:xfrm>
        </p:spPr>
        <p:txBody>
          <a:bodyPr>
            <a:normAutofit/>
          </a:bodyPr>
          <a:lstStyle/>
          <a:p>
            <a:r>
              <a:rPr lang="en-GB" sz="3200" dirty="0">
                <a:solidFill>
                  <a:srgbClr val="00AACD"/>
                </a:solidFill>
                <a:latin typeface="Poppins"/>
                <a:ea typeface="+mn-ea"/>
                <a:cs typeface="Poppins"/>
              </a:rPr>
              <a:t>Ready to learn – practical school level actions</a:t>
            </a:r>
          </a:p>
        </p:txBody>
      </p:sp>
      <p:sp>
        <p:nvSpPr>
          <p:cNvPr id="3" name="TextBox 2">
            <a:extLst>
              <a:ext uri="{FF2B5EF4-FFF2-40B4-BE49-F238E27FC236}">
                <a16:creationId xmlns:a16="http://schemas.microsoft.com/office/drawing/2014/main" id="{52D3501D-C633-7991-985A-233BF2796A11}"/>
              </a:ext>
            </a:extLst>
          </p:cNvPr>
          <p:cNvSpPr txBox="1"/>
          <p:nvPr/>
        </p:nvSpPr>
        <p:spPr>
          <a:xfrm>
            <a:off x="576504" y="1395449"/>
            <a:ext cx="7042086" cy="46628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AutoNum type="arabicPeriod"/>
            </a:pPr>
            <a:r>
              <a:rPr lang="en-US" sz="2700" dirty="0">
                <a:latin typeface="Roboto"/>
                <a:ea typeface="Roboto"/>
                <a:cs typeface="Roboto"/>
              </a:rPr>
              <a:t>Everything we need to learn in the classroom and at home </a:t>
            </a:r>
            <a:endParaRPr lang="en-US"/>
          </a:p>
          <a:p>
            <a:pPr marL="514350" indent="-514350">
              <a:buAutoNum type="arabicPeriod"/>
            </a:pPr>
            <a:r>
              <a:rPr lang="en-US" sz="2700" dirty="0">
                <a:latin typeface="Roboto"/>
                <a:ea typeface="Roboto"/>
                <a:cs typeface="Arial"/>
              </a:rPr>
              <a:t>Food throughout the school day</a:t>
            </a:r>
          </a:p>
          <a:p>
            <a:pPr marL="514350" indent="-514350">
              <a:buAutoNum type="arabicPeriod"/>
            </a:pPr>
            <a:r>
              <a:rPr lang="en-US" sz="2700" dirty="0">
                <a:latin typeface="Roboto"/>
                <a:ea typeface="Roboto"/>
                <a:cs typeface="Roboto"/>
              </a:rPr>
              <a:t>Help to go on trips</a:t>
            </a:r>
          </a:p>
          <a:p>
            <a:pPr marL="514350" indent="-514350">
              <a:buAutoNum type="arabicPeriod"/>
            </a:pPr>
            <a:r>
              <a:rPr lang="en-US" sz="2700" dirty="0">
                <a:latin typeface="Roboto"/>
                <a:ea typeface="Roboto"/>
                <a:cs typeface="Roboto"/>
              </a:rPr>
              <a:t>Everybody learn about poverty and equity</a:t>
            </a:r>
          </a:p>
          <a:p>
            <a:pPr marL="514350" indent="-514350">
              <a:buAutoNum type="arabicPeriod"/>
            </a:pPr>
            <a:r>
              <a:rPr lang="en-US" sz="2700" dirty="0">
                <a:latin typeface="Roboto"/>
                <a:ea typeface="Roboto"/>
                <a:cs typeface="Roboto"/>
              </a:rPr>
              <a:t>Help families claim financial entitlements </a:t>
            </a:r>
          </a:p>
          <a:p>
            <a:pPr marL="514350" indent="-514350">
              <a:buAutoNum type="arabicPeriod"/>
            </a:pPr>
            <a:r>
              <a:rPr lang="en-US" sz="2700" dirty="0">
                <a:latin typeface="Roboto"/>
                <a:ea typeface="Roboto"/>
                <a:cs typeface="Roboto"/>
              </a:rPr>
              <a:t>Kind adults that listen to us</a:t>
            </a:r>
          </a:p>
          <a:p>
            <a:pPr marL="514350" indent="-514350">
              <a:buAutoNum type="arabicPeriod"/>
            </a:pPr>
            <a:r>
              <a:rPr lang="en-US" sz="2700" dirty="0">
                <a:latin typeface="Roboto"/>
                <a:ea typeface="Roboto"/>
                <a:cs typeface="Roboto"/>
              </a:rPr>
              <a:t>Safe and quiet spaces in school</a:t>
            </a:r>
          </a:p>
          <a:p>
            <a:pPr marL="514350" indent="-514350">
              <a:buAutoNum type="arabicPeriod"/>
            </a:pPr>
            <a:r>
              <a:rPr lang="en-US" sz="2700" dirty="0">
                <a:latin typeface="Roboto"/>
                <a:ea typeface="Roboto"/>
                <a:cs typeface="Roboto"/>
              </a:rPr>
              <a:t>Named person families/pupils can go to for help</a:t>
            </a:r>
          </a:p>
          <a:p>
            <a:pPr marL="514350" indent="-514350">
              <a:buAutoNum type="arabicPeriod"/>
            </a:pPr>
            <a:r>
              <a:rPr lang="en-US" sz="2700" dirty="0">
                <a:latin typeface="Roboto"/>
                <a:ea typeface="Roboto"/>
                <a:cs typeface="Roboto"/>
              </a:rPr>
              <a:t>Tell everyone about support available. </a:t>
            </a:r>
          </a:p>
        </p:txBody>
      </p:sp>
      <p:pic>
        <p:nvPicPr>
          <p:cNvPr id="7" name="Picture 6" descr="A blue and white screen with white text&#10;&#10;Description automatically generated">
            <a:extLst>
              <a:ext uri="{FF2B5EF4-FFF2-40B4-BE49-F238E27FC236}">
                <a16:creationId xmlns:a16="http://schemas.microsoft.com/office/drawing/2014/main" id="{8E6C7C80-24A8-F516-E69D-C8655C140CBD}"/>
              </a:ext>
            </a:extLst>
          </p:cNvPr>
          <p:cNvPicPr>
            <a:picLocks noChangeAspect="1"/>
          </p:cNvPicPr>
          <p:nvPr/>
        </p:nvPicPr>
        <p:blipFill>
          <a:blip r:embed="rId4"/>
          <a:stretch>
            <a:fillRect/>
          </a:stretch>
        </p:blipFill>
        <p:spPr>
          <a:xfrm>
            <a:off x="7624133" y="1192331"/>
            <a:ext cx="4348075" cy="2244847"/>
          </a:xfrm>
          <a:prstGeom prst="rect">
            <a:avLst/>
          </a:prstGeom>
        </p:spPr>
      </p:pic>
      <p:pic>
        <p:nvPicPr>
          <p:cNvPr id="6" name="Picture 5" descr="A blue rectangle with black text&#10;&#10;Description automatically generated">
            <a:extLst>
              <a:ext uri="{FF2B5EF4-FFF2-40B4-BE49-F238E27FC236}">
                <a16:creationId xmlns:a16="http://schemas.microsoft.com/office/drawing/2014/main" id="{B09E12AC-F72B-9A22-CDD6-945BAAB51D50}"/>
              </a:ext>
            </a:extLst>
          </p:cNvPr>
          <p:cNvPicPr>
            <a:picLocks noChangeAspect="1"/>
          </p:cNvPicPr>
          <p:nvPr/>
        </p:nvPicPr>
        <p:blipFill>
          <a:blip r:embed="rId5"/>
          <a:stretch>
            <a:fillRect/>
          </a:stretch>
        </p:blipFill>
        <p:spPr>
          <a:xfrm>
            <a:off x="10277001" y="5225783"/>
            <a:ext cx="1436274" cy="1403927"/>
          </a:xfrm>
          <a:prstGeom prst="rect">
            <a:avLst/>
          </a:prstGeom>
        </p:spPr>
      </p:pic>
    </p:spTree>
    <p:extLst>
      <p:ext uri="{BB962C8B-B14F-4D97-AF65-F5344CB8AC3E}">
        <p14:creationId xmlns:p14="http://schemas.microsoft.com/office/powerpoint/2010/main" val="29544697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4|58.6|69.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4b3436a-08a0-444f-bdff-66e28313f0b6" xsi:nil="true"/>
    <lcf76f155ced4ddcb4097134ff3c332f xmlns="ea49be74-503d-456f-ae32-ac026ec0c8f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82313B19E412B40B383399367ADC9AC" ma:contentTypeVersion="21" ma:contentTypeDescription="Create a new document." ma:contentTypeScope="" ma:versionID="d583ab11045488aed736b219ff14e96b">
  <xsd:schema xmlns:xsd="http://www.w3.org/2001/XMLSchema" xmlns:xs="http://www.w3.org/2001/XMLSchema" xmlns:p="http://schemas.microsoft.com/office/2006/metadata/properties" xmlns:ns2="ea49be74-503d-456f-ae32-ac026ec0c8fb" xmlns:ns3="74b3436a-08a0-444f-bdff-66e28313f0b6" targetNamespace="http://schemas.microsoft.com/office/2006/metadata/properties" ma:root="true" ma:fieldsID="d735716e7195d5ea0ae684cd0ad5bdc5" ns2:_="" ns3:_="">
    <xsd:import namespace="ea49be74-503d-456f-ae32-ac026ec0c8fb"/>
    <xsd:import namespace="74b3436a-08a0-444f-bdff-66e28313f0b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49be74-503d-456f-ae32-ac026ec0c8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7865813-b24e-4515-aac3-72cd3b0aa1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b3436a-08a0-444f-bdff-66e28313f0b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a4a37a8-82f9-43fd-80e6-b545091f1e4b}" ma:internalName="TaxCatchAll" ma:showField="CatchAllData" ma:web="74b3436a-08a0-444f-bdff-66e28313f0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A1DB87-A84C-47BE-8D82-C72CEC538B22}">
  <ds:schemaRefs>
    <ds:schemaRef ds:uri="http://schemas.microsoft.com/sharepoint/v3/contenttype/forms"/>
  </ds:schemaRefs>
</ds:datastoreItem>
</file>

<file path=customXml/itemProps2.xml><?xml version="1.0" encoding="utf-8"?>
<ds:datastoreItem xmlns:ds="http://schemas.openxmlformats.org/officeDocument/2006/customXml" ds:itemID="{4F1C0AD1-9B58-4599-9871-594C46540684}">
  <ds:schemaRefs>
    <ds:schemaRef ds:uri="http://purl.org/dc/dcmitype/"/>
    <ds:schemaRef ds:uri="http://schemas.microsoft.com/office/2006/documentManagement/types"/>
    <ds:schemaRef ds:uri="http://purl.org/dc/terms/"/>
    <ds:schemaRef ds:uri="ea49be74-503d-456f-ae32-ac026ec0c8fb"/>
    <ds:schemaRef ds:uri="http://www.w3.org/XML/1998/namespace"/>
    <ds:schemaRef ds:uri="http://purl.org/dc/elements/1.1/"/>
    <ds:schemaRef ds:uri="74b3436a-08a0-444f-bdff-66e28313f0b6"/>
    <ds:schemaRef ds:uri="http://schemas.microsoft.com/office/2006/metadata/properties"/>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5ADF440D-04B9-4A72-9A9A-40AD0047BF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49be74-503d-456f-ae32-ac026ec0c8fb"/>
    <ds:schemaRef ds:uri="74b3436a-08a0-444f-bdff-66e28313f0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1084</Words>
  <Application>Microsoft Office PowerPoint</Application>
  <PresentationFormat>Widescreen</PresentationFormat>
  <Paragraphs>134</Paragraphs>
  <Slides>19</Slides>
  <Notes>16</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Aptos</vt:lpstr>
      <vt:lpstr>Aptos Display</vt:lpstr>
      <vt:lpstr>Arial</vt:lpstr>
      <vt:lpstr>Arial,Sans-Serif</vt:lpstr>
      <vt:lpstr>Calibri</vt:lpstr>
      <vt:lpstr>Calibri Light</vt:lpstr>
      <vt:lpstr>ITC Avant Garde Pro Md</vt:lpstr>
      <vt:lpstr>Poppins</vt:lpstr>
      <vt:lpstr>Roboto</vt:lpstr>
      <vt:lpstr>Segoe UI</vt:lpstr>
      <vt:lpstr>Office Theme</vt:lpstr>
      <vt:lpstr>office theme</vt:lpstr>
      <vt:lpstr>PowerPoint Presentation</vt:lpstr>
      <vt:lpstr>Today's session </vt:lpstr>
      <vt:lpstr>Child poverty </vt:lpstr>
      <vt:lpstr>What causes child poverty?</vt:lpstr>
      <vt:lpstr>Poverty isn't inevitable </vt:lpstr>
      <vt:lpstr>PowerPoint Presentation</vt:lpstr>
      <vt:lpstr>Impact of Stigma</vt:lpstr>
      <vt:lpstr>What young people say about problem costs</vt:lpstr>
      <vt:lpstr>Ready to learn – practical school level actions</vt:lpstr>
      <vt:lpstr>PowerPoint Presentation</vt:lpstr>
      <vt:lpstr>Reducing costs, boosting incomes, supporting families </vt:lpstr>
      <vt:lpstr>PowerPoint Presentation</vt:lpstr>
      <vt:lpstr>PowerPoint Presentation</vt:lpstr>
      <vt:lpstr>Cost of the School Day policies/statements</vt:lpstr>
      <vt:lpstr>Universal communication – avoiding assumptions</vt:lpstr>
      <vt:lpstr>Referral pathways to welfare rights services</vt:lpstr>
      <vt:lpstr>PowerPoint Presentation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 Spencer</dc:creator>
  <cp:lastModifiedBy>Michelle McCue</cp:lastModifiedBy>
  <cp:revision>244</cp:revision>
  <dcterms:created xsi:type="dcterms:W3CDTF">2024-09-04T08:58:17Z</dcterms:created>
  <dcterms:modified xsi:type="dcterms:W3CDTF">2024-11-25T11:41:35Z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0x010100582313B19E412B40B383399367ADC9AC</vt:lpwstr>
  </property>
  <property fmtid="{D5CDD505-2E9C-101B-9397-08002B2CF9AE}" pid="3" name="MediaServiceImageTags">
    <vt:lpwstr/>
  </property>
</Properties>
</file>