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7" r:id="rId4"/>
    <p:sldId id="258" r:id="rId5"/>
    <p:sldId id="260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572B7-859A-4C9F-B4CD-1D6D15B5D87D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43684-FBC4-478B-BC5F-1BEA4553F5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24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3684-FBC4-478B-BC5F-1BEA4553F5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500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3684-FBC4-478B-BC5F-1BEA4553F5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971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 children this could include, sexual, physical or emotional abuse,</a:t>
            </a:r>
            <a:r>
              <a:rPr lang="en-GB" baseline="0" dirty="0" smtClean="0"/>
              <a:t> witnessing violence, unexpected death or injury to someone they have close bonds to.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If caused by a care giver, this can add to trauma response.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All children are unique and not all children who experience adverse experiences will be traumatised.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01B50-43A4-4FB9-9D10-DC5B44EC6880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25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1200" dirty="0" smtClean="0">
                <a:solidFill>
                  <a:srgbClr val="00B0F0"/>
                </a:solidFill>
              </a:rPr>
              <a:t>What helps recovery from trauma? 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Supportive attuned carer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Previous positive experience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Healthy coping skills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Early help to process the experience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A safe and nurturing caring or school environment 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An effective response to disclosure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Self esteem and self efficacy </a:t>
            </a:r>
          </a:p>
          <a:p>
            <a:pPr eaLnBrk="1" hangingPunct="1"/>
            <a:endParaRPr lang="en-GB" altLang="en-US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GB" sz="1200" dirty="0" smtClean="0">
                <a:solidFill>
                  <a:srgbClr val="00B0F0"/>
                </a:solidFill>
              </a:rPr>
              <a:t>What impedes recovery from trauma?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Repeated or chronic trauma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Actual injury of the child or someone significant to them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Caregiver also traumatised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Trauma caused by family member or other caregiver</a:t>
            </a:r>
          </a:p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Lack of a safe environment and available adult</a:t>
            </a:r>
          </a:p>
          <a:p>
            <a:pPr eaLnBrk="1" hangingPunct="1"/>
            <a:endParaRPr lang="en-GB" altLang="en-US" dirty="0" smtClean="0">
              <a:solidFill>
                <a:srgbClr val="00B0F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01B50-43A4-4FB9-9D10-DC5B44EC6880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1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Each is vital to accommodating the vulnerabilities and needs of trauma survivors and to facilitating their participation in care.</a:t>
            </a:r>
          </a:p>
          <a:p>
            <a:endParaRPr lang="en-GB" dirty="0" smtClean="0"/>
          </a:p>
          <a:p>
            <a:r>
              <a:rPr lang="en-GB" dirty="0" smtClean="0"/>
              <a:t>The first is the underpinning principle. Without safety the others cannot be achieved. Also critical to avoid re-traumatisation.</a:t>
            </a:r>
          </a:p>
          <a:p>
            <a:endParaRPr lang="en-GB" dirty="0" smtClean="0"/>
          </a:p>
          <a:p>
            <a:r>
              <a:rPr lang="en-GB" dirty="0" smtClean="0"/>
              <a:t>Consider safety and containment for workers.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B65D6-8975-49FD-BBFD-CDB989B5242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97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3684-FBC4-478B-BC5F-1BEA4553F5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729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Introduce handout on effective self-care strategies (</a:t>
            </a:r>
            <a:r>
              <a:rPr lang="en-GB" dirty="0" err="1" smtClean="0"/>
              <a:t>Skovholt</a:t>
            </a:r>
            <a:r>
              <a:rPr lang="en-GB" dirty="0" smtClean="0"/>
              <a:t>, 2001, from The Coaching Toolkit for Child Welfare Practice. Consider using self-care inventory (adapted from </a:t>
            </a:r>
            <a:r>
              <a:rPr lang="en-GB" dirty="0" err="1" smtClean="0"/>
              <a:t>Kurth</a:t>
            </a:r>
            <a:r>
              <a:rPr lang="en-GB" baseline="0" dirty="0" smtClean="0"/>
              <a:t> and Adele Schmidt’s Renewal of Work Self-Assessment).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B65D6-8975-49FD-BBFD-CDB989B5242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5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45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30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22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0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82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41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14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52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80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36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A92AE-10E9-4849-AA9E-A8797A97749B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BE9F-8696-4FE7-B96F-E1E93094A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09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F0"/>
                </a:solidFill>
              </a:rPr>
              <a:t>Without shared power, it is not </a:t>
            </a:r>
            <a:r>
              <a:rPr lang="en-GB" smtClean="0">
                <a:solidFill>
                  <a:srgbClr val="00B0F0"/>
                </a:solidFill>
              </a:rPr>
              <a:t>trauma-informed 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F0"/>
                </a:solidFill>
              </a:rPr>
              <a:t>Participation Network- 3</a:t>
            </a:r>
            <a:r>
              <a:rPr lang="en-GB" baseline="30000" dirty="0" smtClean="0">
                <a:solidFill>
                  <a:srgbClr val="00B0F0"/>
                </a:solidFill>
              </a:rPr>
              <a:t>rd</a:t>
            </a:r>
            <a:r>
              <a:rPr lang="en-GB" dirty="0" smtClean="0">
                <a:solidFill>
                  <a:srgbClr val="00B0F0"/>
                </a:solidFill>
              </a:rPr>
              <a:t> event</a:t>
            </a:r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72342"/>
          </a:xfrm>
        </p:spPr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00B0F0"/>
                </a:solidFill>
              </a:rPr>
              <a:t>Our Questions</a:t>
            </a:r>
            <a:endParaRPr lang="en-GB" sz="4400" dirty="0">
              <a:solidFill>
                <a:srgbClr val="00B0F0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0" r="1150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F0"/>
                </a:solidFill>
              </a:rPr>
              <a:t>What do we mean by trauma and being  trauma-informed?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F0"/>
                </a:solidFill>
              </a:rPr>
              <a:t>What does that look like in our daily lives or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B0F0"/>
                </a:solidFill>
              </a:rPr>
              <a:t>Can we describe the ingredients for others in the participation network and more widely?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9765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solidFill>
                  <a:srgbClr val="00B0F0"/>
                </a:solidFill>
              </a:rPr>
              <a:t>What is trauma?</a:t>
            </a:r>
          </a:p>
        </p:txBody>
      </p:sp>
      <p:sp>
        <p:nvSpPr>
          <p:cNvPr id="51203" name="Text Box 5"/>
          <p:cNvSpPr txBox="1">
            <a:spLocks noChangeArrowheads="1"/>
          </p:cNvSpPr>
          <p:nvPr/>
        </p:nvSpPr>
        <p:spPr bwMode="auto">
          <a:xfrm>
            <a:off x="4368406" y="2888457"/>
            <a:ext cx="42124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70C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70C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35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04" name="Text Box 6"/>
          <p:cNvSpPr txBox="1">
            <a:spLocks noChangeArrowheads="1"/>
          </p:cNvSpPr>
          <p:nvPr/>
        </p:nvSpPr>
        <p:spPr bwMode="auto">
          <a:xfrm>
            <a:off x="3125391" y="2132410"/>
            <a:ext cx="588645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0070C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70C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70C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70C0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00B0F0"/>
                </a:solidFill>
                <a:latin typeface="Arial" charset="0"/>
              </a:rPr>
              <a:t>A trauma is a psychologically distressing event that is outside the range of usual human experience. Trauma often involves a sense of intense fear, terror, and helplessness.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2400" dirty="0">
              <a:solidFill>
                <a:srgbClr val="00B0F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7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5121" y="1754983"/>
            <a:ext cx="6669881" cy="339447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700">
                <a:solidFill>
                  <a:srgbClr val="00B0F0"/>
                </a:solidFill>
              </a:rPr>
              <a:t>Changing the fundamental question from</a:t>
            </a:r>
          </a:p>
          <a:p>
            <a:pPr lvl="2" eaLnBrk="1" hangingPunct="1">
              <a:buFontTx/>
              <a:buNone/>
            </a:pPr>
            <a:endParaRPr lang="en-GB" altLang="en-US" sz="2100" i="1">
              <a:solidFill>
                <a:srgbClr val="00B0F0"/>
              </a:solidFill>
            </a:endParaRPr>
          </a:p>
          <a:p>
            <a:pPr lvl="2" eaLnBrk="1" hangingPunct="1">
              <a:buFontTx/>
              <a:buNone/>
            </a:pPr>
            <a:r>
              <a:rPr lang="en-GB" altLang="en-US" sz="2100" i="1">
                <a:solidFill>
                  <a:srgbClr val="00B0F0"/>
                </a:solidFill>
              </a:rPr>
              <a:t>“</a:t>
            </a:r>
            <a:r>
              <a:rPr lang="en-GB" altLang="en-US" sz="2700" i="1">
                <a:solidFill>
                  <a:srgbClr val="00B0F0"/>
                </a:solidFill>
              </a:rPr>
              <a:t>What's wrong with you?"</a:t>
            </a:r>
          </a:p>
          <a:p>
            <a:pPr lvl="3" eaLnBrk="1" hangingPunct="1">
              <a:buFontTx/>
              <a:buNone/>
            </a:pPr>
            <a:r>
              <a:rPr lang="en-GB" altLang="en-US" sz="2700">
                <a:solidFill>
                  <a:srgbClr val="00B0F0"/>
                </a:solidFill>
              </a:rPr>
              <a:t>to</a:t>
            </a:r>
          </a:p>
          <a:p>
            <a:pPr lvl="2" eaLnBrk="1" hangingPunct="1">
              <a:buFontTx/>
              <a:buNone/>
            </a:pPr>
            <a:r>
              <a:rPr lang="en-GB" altLang="en-US" sz="2700" i="1">
                <a:solidFill>
                  <a:srgbClr val="00B0F0"/>
                </a:solidFill>
              </a:rPr>
              <a:t>"What's happened to you?"</a:t>
            </a:r>
          </a:p>
        </p:txBody>
      </p:sp>
    </p:spTree>
    <p:extLst>
      <p:ext uri="{BB962C8B-B14F-4D97-AF65-F5344CB8AC3E}">
        <p14:creationId xmlns:p14="http://schemas.microsoft.com/office/powerpoint/2010/main" val="35195269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00B0F0"/>
                </a:solidFill>
              </a:rPr>
              <a:t>Fundamental principles in creating and sustaining Trauma-informed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ensuring safety</a:t>
            </a:r>
          </a:p>
          <a:p>
            <a:r>
              <a:rPr lang="en-GB" dirty="0" smtClean="0">
                <a:solidFill>
                  <a:srgbClr val="00B0F0"/>
                </a:solidFill>
              </a:rPr>
              <a:t>establishing </a:t>
            </a:r>
            <a:r>
              <a:rPr lang="en-GB" dirty="0">
                <a:solidFill>
                  <a:srgbClr val="00B0F0"/>
                </a:solidFill>
              </a:rPr>
              <a:t>trustworthiness</a:t>
            </a:r>
          </a:p>
          <a:p>
            <a:r>
              <a:rPr lang="en-GB" dirty="0">
                <a:solidFill>
                  <a:srgbClr val="00B0F0"/>
                </a:solidFill>
              </a:rPr>
              <a:t>maximizing choice</a:t>
            </a:r>
          </a:p>
          <a:p>
            <a:r>
              <a:rPr lang="en-GB" dirty="0">
                <a:solidFill>
                  <a:srgbClr val="00B0F0"/>
                </a:solidFill>
              </a:rPr>
              <a:t>maximizing collaboration</a:t>
            </a:r>
          </a:p>
          <a:p>
            <a:r>
              <a:rPr lang="en-GB" dirty="0" smtClean="0">
                <a:solidFill>
                  <a:srgbClr val="00B0F0"/>
                </a:solidFill>
              </a:rPr>
              <a:t>prioritizing </a:t>
            </a:r>
            <a:r>
              <a:rPr lang="en-GB" dirty="0">
                <a:solidFill>
                  <a:srgbClr val="00B0F0"/>
                </a:solidFill>
              </a:rPr>
              <a:t>empowerment 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dirty="0" err="1">
                <a:solidFill>
                  <a:srgbClr val="00B0F0"/>
                </a:solidFill>
              </a:rPr>
              <a:t>Fallot</a:t>
            </a:r>
            <a:r>
              <a:rPr lang="en-GB" dirty="0">
                <a:solidFill>
                  <a:srgbClr val="00B0F0"/>
                </a:solidFill>
              </a:rPr>
              <a:t> and Harris (2009)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40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Strategies for a trauma-informed training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B0F0"/>
                </a:solidFill>
              </a:rPr>
              <a:t>Create a safe space</a:t>
            </a:r>
          </a:p>
          <a:p>
            <a:r>
              <a:rPr lang="en-GB" sz="3200" dirty="0" smtClean="0">
                <a:solidFill>
                  <a:srgbClr val="00B0F0"/>
                </a:solidFill>
              </a:rPr>
              <a:t>Maximizing Opportunities for Choice and Control</a:t>
            </a:r>
          </a:p>
          <a:p>
            <a:r>
              <a:rPr lang="en-GB" sz="3200" dirty="0" smtClean="0">
                <a:solidFill>
                  <a:srgbClr val="00B0F0"/>
                </a:solidFill>
              </a:rPr>
              <a:t>Fostering Connections</a:t>
            </a:r>
            <a:endParaRPr lang="en-GB" sz="3200" dirty="0">
              <a:solidFill>
                <a:srgbClr val="00B0F0"/>
              </a:solidFill>
            </a:endParaRPr>
          </a:p>
          <a:p>
            <a:r>
              <a:rPr lang="en-GB" sz="3200" dirty="0">
                <a:solidFill>
                  <a:srgbClr val="00B0F0"/>
                </a:solidFill>
              </a:rPr>
              <a:t>Assess emotions and encourage </a:t>
            </a:r>
            <a:r>
              <a:rPr lang="en-GB" sz="3200" dirty="0" smtClean="0">
                <a:solidFill>
                  <a:srgbClr val="00B0F0"/>
                </a:solidFill>
              </a:rPr>
              <a:t>self-reflection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799" y="1690687"/>
            <a:ext cx="4961313" cy="3097443"/>
          </a:xfrm>
        </p:spPr>
      </p:pic>
    </p:spTree>
    <p:extLst>
      <p:ext uri="{BB962C8B-B14F-4D97-AF65-F5344CB8AC3E}">
        <p14:creationId xmlns:p14="http://schemas.microsoft.com/office/powerpoint/2010/main" val="3053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7648" y="836712"/>
            <a:ext cx="7344816" cy="432048"/>
          </a:xfrm>
        </p:spPr>
        <p:txBody>
          <a:bodyPr>
            <a:normAutofit fontScale="90000"/>
          </a:bodyPr>
          <a:lstStyle/>
          <a:p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>
                <a:solidFill>
                  <a:srgbClr val="00B0F0"/>
                </a:solidFill>
              </a:rPr>
              <a:t>Self-care strategies</a:t>
            </a:r>
            <a:br>
              <a:rPr lang="en-GB" sz="4000" dirty="0">
                <a:solidFill>
                  <a:srgbClr val="00B0F0"/>
                </a:solidFill>
              </a:rPr>
            </a:br>
            <a:endParaRPr lang="en-GB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507288" cy="4525963"/>
          </a:xfrm>
        </p:spPr>
        <p:txBody>
          <a:bodyPr>
            <a:normAutofit/>
          </a:bodyPr>
          <a:lstStyle/>
          <a:p>
            <a:endParaRPr lang="en-GB" sz="3600" dirty="0"/>
          </a:p>
          <a:p>
            <a:r>
              <a:rPr lang="en-GB" sz="2400" dirty="0">
                <a:solidFill>
                  <a:srgbClr val="00B0F0"/>
                </a:solidFill>
              </a:rPr>
              <a:t>Be aware of how this work may affect you</a:t>
            </a:r>
          </a:p>
          <a:p>
            <a:r>
              <a:rPr lang="en-GB" sz="2400" dirty="0">
                <a:solidFill>
                  <a:srgbClr val="00B0F0"/>
                </a:solidFill>
              </a:rPr>
              <a:t>Stay connected to peers, family and friends</a:t>
            </a:r>
          </a:p>
          <a:p>
            <a:r>
              <a:rPr lang="en-GB" sz="2400" dirty="0">
                <a:solidFill>
                  <a:srgbClr val="00B0F0"/>
                </a:solidFill>
              </a:rPr>
              <a:t>Seek out sources of enjoyment and inspiration</a:t>
            </a:r>
          </a:p>
          <a:p>
            <a:r>
              <a:rPr lang="en-GB" sz="2400" dirty="0">
                <a:solidFill>
                  <a:srgbClr val="00B0F0"/>
                </a:solidFill>
              </a:rPr>
              <a:t>Consider support for unresolved trauma that may be activated by this work</a:t>
            </a:r>
          </a:p>
          <a:p>
            <a:r>
              <a:rPr lang="en-GB" sz="2400" dirty="0">
                <a:solidFill>
                  <a:srgbClr val="00B0F0"/>
                </a:solidFill>
              </a:rPr>
              <a:t>Practice stress management techniques</a:t>
            </a:r>
          </a:p>
          <a:p>
            <a:r>
              <a:rPr lang="en-GB" sz="2400" dirty="0">
                <a:solidFill>
                  <a:srgbClr val="00B0F0"/>
                </a:solidFill>
              </a:rPr>
              <a:t>Develop and follow a plan for work-life </a:t>
            </a:r>
            <a:r>
              <a:rPr lang="en-GB" sz="2400" dirty="0" smtClean="0">
                <a:solidFill>
                  <a:srgbClr val="00B0F0"/>
                </a:solidFill>
              </a:rPr>
              <a:t>balance- responses to stress need to be as much organisational as individual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Be kind to yourself and appreciate your areas of strength</a:t>
            </a:r>
            <a:endParaRPr lang="en-GB" sz="2400" dirty="0">
              <a:solidFill>
                <a:srgbClr val="00B0F0"/>
              </a:solidFill>
            </a:endParaRP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26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4C692E79243042A869ABDB9559A99D" ma:contentTypeVersion="9" ma:contentTypeDescription="Create a new document." ma:contentTypeScope="" ma:versionID="e57ddc9907a51e0f9e2290f85c4340cd">
  <xsd:schema xmlns:xsd="http://www.w3.org/2001/XMLSchema" xmlns:xs="http://www.w3.org/2001/XMLSchema" xmlns:p="http://schemas.microsoft.com/office/2006/metadata/properties" xmlns:ns2="e693a5ea-e130-4142-ab44-d81c5f08e9cd" targetNamespace="http://schemas.microsoft.com/office/2006/metadata/properties" ma:root="true" ma:fieldsID="cb86a183100e2164a608e20e25f3a30e" ns2:_="">
    <xsd:import namespace="e693a5ea-e130-4142-ab44-d81c5f08e9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3a5ea-e130-4142-ab44-d81c5f08e9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1C7BE5-137B-4B95-915A-7A9B30E2BF59}"/>
</file>

<file path=customXml/itemProps2.xml><?xml version="1.0" encoding="utf-8"?>
<ds:datastoreItem xmlns:ds="http://schemas.openxmlformats.org/officeDocument/2006/customXml" ds:itemID="{C6AB57C7-ABB7-4B99-8471-C77676049300}"/>
</file>

<file path=customXml/itemProps3.xml><?xml version="1.0" encoding="utf-8"?>
<ds:datastoreItem xmlns:ds="http://schemas.openxmlformats.org/officeDocument/2006/customXml" ds:itemID="{08D6662E-685C-465B-ABB7-E2016711A677}"/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448</Words>
  <Application>Microsoft Office PowerPoint</Application>
  <PresentationFormat>Widescreen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Without shared power, it is not trauma-informed </vt:lpstr>
      <vt:lpstr>Our Questions</vt:lpstr>
      <vt:lpstr>What is trauma?</vt:lpstr>
      <vt:lpstr>PowerPoint Presentation</vt:lpstr>
      <vt:lpstr>Fundamental principles in creating and sustaining Trauma-informed settings</vt:lpstr>
      <vt:lpstr>Strategies for a trauma-informed training environment</vt:lpstr>
      <vt:lpstr>   Self-care strategies 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Without shared power, it is not trauma-informed care</dc:title>
  <dc:creator>Gordon Main</dc:creator>
  <cp:lastModifiedBy>Gordon Main</cp:lastModifiedBy>
  <cp:revision>9</cp:revision>
  <dcterms:created xsi:type="dcterms:W3CDTF">2019-01-08T09:41:37Z</dcterms:created>
  <dcterms:modified xsi:type="dcterms:W3CDTF">2019-01-08T14:48:23Z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0x010100CB4C692E79243042A869ABDB9559A99D</vt:lpwstr>
  </property>
</Properties>
</file>