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39.xml" ContentType="application/vnd.openxmlformats-officedocument.presentationml.slide+xml"/>
  <Override PartName="/ppt/slides/slide46.xml" ContentType="application/vnd.openxmlformats-officedocument.presentationml.slide+xml"/>
  <Override PartName="/ppt/slides/slide30.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45.xml" ContentType="application/vnd.openxmlformats-officedocument.presentationml.slide+xml"/>
  <Override PartName="/ppt/slides/slide4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49.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Lst>
  <p:sldIdLst>
    <p:sldId id="260" r:id="rId4"/>
    <p:sldId id="257" r:id="rId5"/>
    <p:sldId id="320" r:id="rId6"/>
    <p:sldId id="262" r:id="rId7"/>
    <p:sldId id="271" r:id="rId8"/>
    <p:sldId id="324" r:id="rId9"/>
    <p:sldId id="323" r:id="rId10"/>
    <p:sldId id="322" r:id="rId11"/>
    <p:sldId id="325" r:id="rId12"/>
    <p:sldId id="274" r:id="rId13"/>
    <p:sldId id="277" r:id="rId14"/>
    <p:sldId id="279" r:id="rId15"/>
    <p:sldId id="276" r:id="rId16"/>
    <p:sldId id="286" r:id="rId17"/>
    <p:sldId id="289" r:id="rId18"/>
    <p:sldId id="280" r:id="rId19"/>
    <p:sldId id="315" r:id="rId20"/>
    <p:sldId id="316" r:id="rId21"/>
    <p:sldId id="317" r:id="rId22"/>
    <p:sldId id="326" r:id="rId23"/>
    <p:sldId id="287" r:id="rId24"/>
    <p:sldId id="284" r:id="rId25"/>
    <p:sldId id="288" r:id="rId26"/>
    <p:sldId id="318"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9" r:id="rId46"/>
    <p:sldId id="285" r:id="rId47"/>
    <p:sldId id="290" r:id="rId48"/>
    <p:sldId id="291" r:id="rId49"/>
    <p:sldId id="292" r:id="rId50"/>
    <p:sldId id="293" r:id="rId51"/>
    <p:sldId id="294" r:id="rId52"/>
    <p:sldId id="295" r:id="rId53"/>
    <p:sldId id="296" r:id="rId54"/>
    <p:sldId id="27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00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11" autoAdjust="0"/>
    <p:restoredTop sz="94660"/>
  </p:normalViewPr>
  <p:slideViewPr>
    <p:cSldViewPr snapToGrid="0">
      <p:cViewPr varScale="1">
        <p:scale>
          <a:sx n="73" d="100"/>
          <a:sy n="73" d="100"/>
        </p:scale>
        <p:origin x="2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customXml" Target="../customXml/item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319AAE7-E121-4062-B3C0-8BD6BF0BE314}" type="datetimeFigureOut">
              <a:rPr lang="en-GB" smtClean="0"/>
              <a:t>10/07/2019</a:t>
            </a:fld>
            <a:endParaRPr lang="en-GB"/>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GB"/>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424509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19AAE7-E121-4062-B3C0-8BD6BF0BE314}"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366884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319AAE7-E121-4062-B3C0-8BD6BF0BE314}"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3302774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319AAE7-E121-4062-B3C0-8BD6BF0BE314}"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853475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19AAE7-E121-4062-B3C0-8BD6BF0BE314}"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3888544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319AAE7-E121-4062-B3C0-8BD6BF0BE314}" type="datetimeFigureOut">
              <a:rPr lang="en-GB" smtClean="0"/>
              <a:t>10/07/2019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2258252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319AAE7-E121-4062-B3C0-8BD6BF0BE314}" type="datetimeFigureOut">
              <a:rPr lang="en-GB" smtClean="0"/>
              <a:t>10/07/2019</a:t>
            </a:fld>
            <a:endParaRPr lang="en-GB"/>
          </a:p>
        </p:txBody>
      </p:sp>
      <p:sp>
        <p:nvSpPr>
          <p:cNvPr id="8" name="Footer Placeholder 7"/>
          <p:cNvSpPr>
            <a:spLocks noGrp="1"/>
          </p:cNvSpPr>
          <p:nvPr>
            <p:ph type="ftr" sz="quarter" idx="11"/>
          </p:nvPr>
        </p:nvSpPr>
        <p:spPr>
          <a:xfrm>
            <a:off x="561111" y="6391838"/>
            <a:ext cx="3644282" cy="304801"/>
          </a:xfrm>
        </p:spPr>
        <p:txBody>
          <a:bodyPr/>
          <a:lstStyle/>
          <a:p>
            <a:endParaRPr lang="en-GB"/>
          </a:p>
        </p:txBody>
      </p:sp>
      <p:sp>
        <p:nvSpPr>
          <p:cNvPr id="9" name="Slide Number Placeholder 8"/>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4135917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319AAE7-E121-4062-B3C0-8BD6BF0BE314}"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4048975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319AAE7-E121-4062-B3C0-8BD6BF0BE314}"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647097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A1854CF-1C09-4B49-8E33-C9DF87F1498D}"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04F62A-18AC-4F1E-AF7B-10C850310876}" type="slidenum">
              <a:rPr lang="en-GB" smtClean="0"/>
              <a:t>‹#›</a:t>
            </a:fld>
            <a:endParaRPr lang="en-GB"/>
          </a:p>
        </p:txBody>
      </p:sp>
    </p:spTree>
    <p:extLst>
      <p:ext uri="{BB962C8B-B14F-4D97-AF65-F5344CB8AC3E}">
        <p14:creationId xmlns:p14="http://schemas.microsoft.com/office/powerpoint/2010/main" val="1110993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1854CF-1C09-4B49-8E33-C9DF87F1498D}"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04F62A-18AC-4F1E-AF7B-10C850310876}" type="slidenum">
              <a:rPr lang="en-GB" smtClean="0"/>
              <a:t>‹#›</a:t>
            </a:fld>
            <a:endParaRPr lang="en-GB"/>
          </a:p>
        </p:txBody>
      </p:sp>
    </p:spTree>
    <p:extLst>
      <p:ext uri="{BB962C8B-B14F-4D97-AF65-F5344CB8AC3E}">
        <p14:creationId xmlns:p14="http://schemas.microsoft.com/office/powerpoint/2010/main" val="159851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19AAE7-E121-4062-B3C0-8BD6BF0BE314}"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116129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854CF-1C09-4B49-8E33-C9DF87F1498D}"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04F62A-18AC-4F1E-AF7B-10C850310876}" type="slidenum">
              <a:rPr lang="en-GB" smtClean="0"/>
              <a:t>‹#›</a:t>
            </a:fld>
            <a:endParaRPr lang="en-GB"/>
          </a:p>
        </p:txBody>
      </p:sp>
    </p:spTree>
    <p:extLst>
      <p:ext uri="{BB962C8B-B14F-4D97-AF65-F5344CB8AC3E}">
        <p14:creationId xmlns:p14="http://schemas.microsoft.com/office/powerpoint/2010/main" val="57030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A1854CF-1C09-4B49-8E33-C9DF87F1498D}"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04F62A-18AC-4F1E-AF7B-10C850310876}" type="slidenum">
              <a:rPr lang="en-GB" smtClean="0"/>
              <a:t>‹#›</a:t>
            </a:fld>
            <a:endParaRPr lang="en-GB"/>
          </a:p>
        </p:txBody>
      </p:sp>
    </p:spTree>
    <p:extLst>
      <p:ext uri="{BB962C8B-B14F-4D97-AF65-F5344CB8AC3E}">
        <p14:creationId xmlns:p14="http://schemas.microsoft.com/office/powerpoint/2010/main" val="2134687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A1854CF-1C09-4B49-8E33-C9DF87F1498D}" type="datetimeFigureOut">
              <a:rPr lang="en-GB" smtClean="0"/>
              <a:t>10/07/2019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E04F62A-18AC-4F1E-AF7B-10C850310876}" type="slidenum">
              <a:rPr lang="en-GB" smtClean="0"/>
              <a:t>‹#›</a:t>
            </a:fld>
            <a:endParaRPr lang="en-GB"/>
          </a:p>
        </p:txBody>
      </p:sp>
    </p:spTree>
    <p:extLst>
      <p:ext uri="{BB962C8B-B14F-4D97-AF65-F5344CB8AC3E}">
        <p14:creationId xmlns:p14="http://schemas.microsoft.com/office/powerpoint/2010/main" val="1554852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A1854CF-1C09-4B49-8E33-C9DF87F1498D}" type="datetimeFigureOut">
              <a:rPr lang="en-GB" smtClean="0"/>
              <a:t>10/07/2019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E04F62A-18AC-4F1E-AF7B-10C850310876}" type="slidenum">
              <a:rPr lang="en-GB" smtClean="0"/>
              <a:t>‹#›</a:t>
            </a:fld>
            <a:endParaRPr lang="en-GB"/>
          </a:p>
        </p:txBody>
      </p:sp>
    </p:spTree>
    <p:extLst>
      <p:ext uri="{BB962C8B-B14F-4D97-AF65-F5344CB8AC3E}">
        <p14:creationId xmlns:p14="http://schemas.microsoft.com/office/powerpoint/2010/main" val="547649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854CF-1C09-4B49-8E33-C9DF87F1498D}" type="datetimeFigureOut">
              <a:rPr lang="en-GB" smtClean="0"/>
              <a:t>10/07/2019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04F62A-18AC-4F1E-AF7B-10C850310876}" type="slidenum">
              <a:rPr lang="en-GB" smtClean="0"/>
              <a:t>‹#›</a:t>
            </a:fld>
            <a:endParaRPr lang="en-GB"/>
          </a:p>
        </p:txBody>
      </p:sp>
    </p:spTree>
    <p:extLst>
      <p:ext uri="{BB962C8B-B14F-4D97-AF65-F5344CB8AC3E}">
        <p14:creationId xmlns:p14="http://schemas.microsoft.com/office/powerpoint/2010/main" val="2528700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1854CF-1C09-4B49-8E33-C9DF87F1498D}"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04F62A-18AC-4F1E-AF7B-10C850310876}" type="slidenum">
              <a:rPr lang="en-GB" smtClean="0"/>
              <a:t>‹#›</a:t>
            </a:fld>
            <a:endParaRPr lang="en-GB"/>
          </a:p>
        </p:txBody>
      </p:sp>
    </p:spTree>
    <p:extLst>
      <p:ext uri="{BB962C8B-B14F-4D97-AF65-F5344CB8AC3E}">
        <p14:creationId xmlns:p14="http://schemas.microsoft.com/office/powerpoint/2010/main" val="2571867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1854CF-1C09-4B49-8E33-C9DF87F1498D}"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04F62A-18AC-4F1E-AF7B-10C850310876}" type="slidenum">
              <a:rPr lang="en-GB" smtClean="0"/>
              <a:t>‹#›</a:t>
            </a:fld>
            <a:endParaRPr lang="en-GB"/>
          </a:p>
        </p:txBody>
      </p:sp>
    </p:spTree>
    <p:extLst>
      <p:ext uri="{BB962C8B-B14F-4D97-AF65-F5344CB8AC3E}">
        <p14:creationId xmlns:p14="http://schemas.microsoft.com/office/powerpoint/2010/main" val="1582022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1854CF-1C09-4B49-8E33-C9DF87F1498D}"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04F62A-18AC-4F1E-AF7B-10C850310876}" type="slidenum">
              <a:rPr lang="en-GB" smtClean="0"/>
              <a:t>‹#›</a:t>
            </a:fld>
            <a:endParaRPr lang="en-GB"/>
          </a:p>
        </p:txBody>
      </p:sp>
    </p:spTree>
    <p:extLst>
      <p:ext uri="{BB962C8B-B14F-4D97-AF65-F5344CB8AC3E}">
        <p14:creationId xmlns:p14="http://schemas.microsoft.com/office/powerpoint/2010/main" val="3805624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1854CF-1C09-4B49-8E33-C9DF87F1498D}"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04F62A-18AC-4F1E-AF7B-10C850310876}" type="slidenum">
              <a:rPr lang="en-GB" smtClean="0"/>
              <a:t>‹#›</a:t>
            </a:fld>
            <a:endParaRPr lang="en-GB"/>
          </a:p>
        </p:txBody>
      </p:sp>
    </p:spTree>
    <p:extLst>
      <p:ext uri="{BB962C8B-B14F-4D97-AF65-F5344CB8AC3E}">
        <p14:creationId xmlns:p14="http://schemas.microsoft.com/office/powerpoint/2010/main" val="1432795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85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19AAE7-E121-4062-B3C0-8BD6BF0BE314}"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45149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0567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0717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9828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2034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5602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1117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646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0577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0820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94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19AAE7-E121-4062-B3C0-8BD6BF0BE314}"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268817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19AAE7-E121-4062-B3C0-8BD6BF0BE314}" type="datetimeFigureOut">
              <a:rPr lang="en-GB" smtClean="0"/>
              <a:t>10/07/2019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05632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19AAE7-E121-4062-B3C0-8BD6BF0BE314}" type="datetimeFigureOut">
              <a:rPr lang="en-GB" smtClean="0"/>
              <a:t>10/07/2019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972195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9AAE7-E121-4062-B3C0-8BD6BF0BE314}" type="datetimeFigureOut">
              <a:rPr lang="en-GB" smtClean="0"/>
              <a:t>10/07/2019</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3488590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19AAE7-E121-4062-B3C0-8BD6BF0BE314}"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378829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19AAE7-E121-4062-B3C0-8BD6BF0BE314}"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02943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319AAE7-E121-4062-B3C0-8BD6BF0BE314}" type="datetimeFigureOut">
              <a:rPr lang="en-GB" smtClean="0"/>
              <a:t>10/07/2019</a:t>
            </a:fld>
            <a:endParaRPr lang="en-GB"/>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GB"/>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2631361-EB57-4F99-8611-4D3037D7E82B}" type="slidenum">
              <a:rPr lang="en-GB" smtClean="0"/>
              <a:t>‹#›</a:t>
            </a:fld>
            <a:endParaRPr lang="en-GB"/>
          </a:p>
        </p:txBody>
      </p:sp>
    </p:spTree>
    <p:extLst>
      <p:ext uri="{BB962C8B-B14F-4D97-AF65-F5344CB8AC3E}">
        <p14:creationId xmlns:p14="http://schemas.microsoft.com/office/powerpoint/2010/main" val="2756343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D6747D"/>
            </a:gs>
            <a:gs pos="50000">
              <a:schemeClr val="bg2">
                <a:tint val="98000"/>
                <a:satMod val="130000"/>
                <a:shade val="90000"/>
                <a:lumMod val="103000"/>
              </a:schemeClr>
            </a:gs>
            <a:gs pos="100000">
              <a:schemeClr val="bg2">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854CF-1C09-4B49-8E33-C9DF87F1498D}" type="datetimeFigureOut">
              <a:rPr lang="en-GB" smtClean="0"/>
              <a:t>10/07/2019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4F62A-18AC-4F1E-AF7B-10C850310876}" type="slidenum">
              <a:rPr lang="en-GB" smtClean="0"/>
              <a:t>‹#›</a:t>
            </a:fld>
            <a:endParaRPr lang="en-GB"/>
          </a:p>
        </p:txBody>
      </p:sp>
    </p:spTree>
    <p:extLst>
      <p:ext uri="{BB962C8B-B14F-4D97-AF65-F5344CB8AC3E}">
        <p14:creationId xmlns:p14="http://schemas.microsoft.com/office/powerpoint/2010/main" val="16880931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D6747D"/>
            </a:gs>
            <a:gs pos="50000">
              <a:schemeClr val="bg2">
                <a:tint val="98000"/>
                <a:satMod val="130000"/>
                <a:shade val="90000"/>
                <a:lumMod val="103000"/>
              </a:schemeClr>
            </a:gs>
            <a:gs pos="100000">
              <a:schemeClr val="bg2">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46FEA-31B4-44E8-82D4-A93DBCDAA02D}" type="datetimeFigureOut">
              <a:rPr lang="en-GB" smtClean="0">
                <a:solidFill>
                  <a:prstClr val="black">
                    <a:tint val="75000"/>
                  </a:prstClr>
                </a:solidFill>
              </a:rPr>
              <a:pPr/>
              <a:t>10/07/2019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A9F06-65AC-41A0-8B2A-4E3095608BD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49645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www.polleverywhere.com/free_text_polls/3uUU3ChM9kdXlqvYzAAMD"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polleverywhere.com/free_text_polls/w4g9a9Dgqinknwl6BoIPZ"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www.polleverywhere.com/free_text_polls/fL69bvf7zjgEqJZSeHpu1"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goPEO_Tl2yQ" TargetMode="External"/><Relationship Id="rId5" Type="http://schemas.openxmlformats.org/officeDocument/2006/relationships/image" Target="../media/image23.jpeg"/><Relationship Id="rId4" Type="http://schemas.openxmlformats.org/officeDocument/2006/relationships/hyperlink" Target="https://www.youtube.com/watch?v=goPEO_Tl2yQ&amp;t=12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hyperlink" Target="http://openclipart.org/detail/125407/map-pin-with-shadow-by-merlin2525"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whatsoneastrenfrewshire.co.uk/news/2019/02/28/council-budget-protects-frontline-services-and-invests-in-ambitious-infrastructure-projects/" TargetMode="Externa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2englishornot2english.blogspot.com/2011/12/eso-3-reading-comprehension-food.html" TargetMode="External"/><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s://pngimg.com/download/46100" TargetMode="External"/><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hyperlink" Target="https://en.wikipedia.org/wiki/File:Creative-Tail-Objects-paper-plane.svg" TargetMode="Externa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6679" y="5439047"/>
            <a:ext cx="3027394" cy="1263912"/>
          </a:xfrm>
          <a:prstGeom prst="rect">
            <a:avLst/>
          </a:prstGeom>
        </p:spPr>
      </p:pic>
      <p:sp>
        <p:nvSpPr>
          <p:cNvPr id="7" name="Title 6"/>
          <p:cNvSpPr>
            <a:spLocks noGrp="1"/>
          </p:cNvSpPr>
          <p:nvPr>
            <p:ph type="title"/>
          </p:nvPr>
        </p:nvSpPr>
        <p:spPr/>
        <p:txBody>
          <a:bodyPr/>
          <a:lstStyle/>
          <a:p>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20" y="0"/>
            <a:ext cx="11586753" cy="6858000"/>
          </a:xfrm>
          <a:prstGeom prst="rect">
            <a:avLst/>
          </a:prstGeom>
        </p:spPr>
      </p:pic>
    </p:spTree>
    <p:extLst>
      <p:ext uri="{BB962C8B-B14F-4D97-AF65-F5344CB8AC3E}">
        <p14:creationId xmlns:p14="http://schemas.microsoft.com/office/powerpoint/2010/main" val="193689675"/>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2262" y="365125"/>
            <a:ext cx="11313622" cy="1325563"/>
          </a:xfrm>
        </p:spPr>
        <p:txBody>
          <a:bodyPr/>
          <a:lstStyle/>
          <a:p>
            <a:pPr algn="ctr"/>
            <a:r>
              <a:rPr lang="en-GB" b="1" dirty="0">
                <a:latin typeface="Verdana" panose="020B0604030504040204" pitchFamily="34" charset="0"/>
                <a:ea typeface="Verdana" panose="020B0604030504040204" pitchFamily="34" charset="0"/>
                <a:cs typeface="Verdana" panose="020B0604030504040204" pitchFamily="34" charset="0"/>
              </a:rPr>
              <a:t>Poll Everywhere</a:t>
            </a:r>
          </a:p>
        </p:txBody>
      </p:sp>
      <p:sp>
        <p:nvSpPr>
          <p:cNvPr id="3" name="Content Placeholder 2"/>
          <p:cNvSpPr>
            <a:spLocks noGrp="1"/>
          </p:cNvSpPr>
          <p:nvPr>
            <p:ph idx="1"/>
          </p:nvPr>
        </p:nvSpPr>
        <p:spPr>
          <a:xfrm>
            <a:off x="622069" y="794847"/>
            <a:ext cx="10515600" cy="4351338"/>
          </a:xfrm>
        </p:spPr>
        <p:txBody>
          <a:bodyPr>
            <a:normAutofit fontScale="92500" lnSpcReduction="20000"/>
          </a:bodyPr>
          <a:lstStyle/>
          <a:p>
            <a:pPr marL="0" indent="0" algn="ctr">
              <a:buNone/>
            </a:pPr>
            <a:endParaRPr lang="en-GB" sz="4000" dirty="0"/>
          </a:p>
          <a:p>
            <a:pPr marL="0" indent="0" algn="ctr">
              <a:buNone/>
            </a:pPr>
            <a:endParaRPr lang="en-GB" sz="4000" dirty="0"/>
          </a:p>
          <a:p>
            <a:pPr marL="0" indent="0" algn="ctr">
              <a:buNone/>
            </a:pPr>
            <a:endParaRPr lang="en-GB" sz="4000" dirty="0"/>
          </a:p>
          <a:p>
            <a:pPr marL="0" indent="0" algn="ctr">
              <a:buNone/>
            </a:pPr>
            <a:r>
              <a:rPr lang="en-GB" sz="4000" b="1" dirty="0">
                <a:solidFill>
                  <a:srgbClr val="C5007C"/>
                </a:solidFill>
                <a:latin typeface="Verdana" panose="020B0604030504040204" pitchFamily="34" charset="0"/>
                <a:ea typeface="Verdana" panose="020B0604030504040204" pitchFamily="34" charset="0"/>
                <a:cs typeface="Verdana" panose="020B0604030504040204" pitchFamily="34" charset="0"/>
              </a:rPr>
              <a:t>We want to hear from you!</a:t>
            </a:r>
          </a:p>
          <a:p>
            <a:pPr marL="0" indent="0" algn="ctr">
              <a:buNone/>
            </a:pPr>
            <a:endParaRPr lang="en-GB" sz="4000" b="1" dirty="0">
              <a:solidFill>
                <a:srgbClr val="C5007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GB" sz="4000" b="1" dirty="0">
                <a:solidFill>
                  <a:srgbClr val="C5007C"/>
                </a:solidFill>
                <a:latin typeface="Verdana" panose="020B0604030504040204" pitchFamily="34" charset="0"/>
                <a:ea typeface="Verdana" panose="020B0604030504040204" pitchFamily="34" charset="0"/>
                <a:cs typeface="Verdana" panose="020B0604030504040204" pitchFamily="34" charset="0"/>
              </a:rPr>
              <a:t>Text CELCIS to </a:t>
            </a:r>
          </a:p>
          <a:p>
            <a:pPr marL="0" indent="0" algn="ctr">
              <a:buNone/>
            </a:pPr>
            <a:r>
              <a:rPr lang="en-GB" sz="4000" b="1" dirty="0">
                <a:solidFill>
                  <a:srgbClr val="C5007C"/>
                </a:solidFill>
                <a:latin typeface="Verdana" panose="020B0604030504040204" pitchFamily="34" charset="0"/>
                <a:ea typeface="Verdana" panose="020B0604030504040204" pitchFamily="34" charset="0"/>
                <a:cs typeface="Verdana" panose="020B0604030504040204" pitchFamily="34" charset="0"/>
              </a:rPr>
              <a:t>020 3322 5822 to join 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6679" y="5439047"/>
            <a:ext cx="3027394" cy="1263912"/>
          </a:xfrm>
          <a:prstGeom prst="rect">
            <a:avLst/>
          </a:prstGeom>
        </p:spPr>
      </p:pic>
    </p:spTree>
    <p:extLst>
      <p:ext uri="{BB962C8B-B14F-4D97-AF65-F5344CB8AC3E}">
        <p14:creationId xmlns:p14="http://schemas.microsoft.com/office/powerpoint/2010/main" val="80462413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15140" y="487855"/>
            <a:ext cx="10864735" cy="1458119"/>
          </a:xfrm>
        </p:spPr>
        <p:txBody>
          <a:bodyPr>
            <a:normAutofit/>
          </a:bodyPr>
          <a:lstStyle/>
          <a:p>
            <a:pPr algn="ctr"/>
            <a:r>
              <a:rPr lang="en-GB" b="1" dirty="0">
                <a:latin typeface="Aharoni" panose="02010803020104030203" pitchFamily="2" charset="-79"/>
                <a:ea typeface="Verdana" panose="020B0604030504040204" pitchFamily="34" charset="0"/>
                <a:cs typeface="Aharoni" panose="02010803020104030203" pitchFamily="2" charset="-79"/>
              </a:rPr>
              <a:t>What are the first words that pop into your head when you hear the word “Participation”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546" y="2797860"/>
            <a:ext cx="1397924" cy="13979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6679" y="5439047"/>
            <a:ext cx="3027394" cy="1263912"/>
          </a:xfrm>
          <a:prstGeom prst="rect">
            <a:avLst/>
          </a:prstGeom>
        </p:spPr>
      </p:pic>
      <p:sp>
        <p:nvSpPr>
          <p:cNvPr id="2" name="TextBox 1"/>
          <p:cNvSpPr txBox="1"/>
          <p:nvPr/>
        </p:nvSpPr>
        <p:spPr>
          <a:xfrm>
            <a:off x="1180407" y="4547062"/>
            <a:ext cx="9817331" cy="646331"/>
          </a:xfrm>
          <a:prstGeom prst="rect">
            <a:avLst/>
          </a:prstGeom>
          <a:noFill/>
        </p:spPr>
        <p:txBody>
          <a:bodyPr wrap="square" rtlCol="0">
            <a:spAutoFit/>
          </a:bodyPr>
          <a:lstStyle/>
          <a:p>
            <a:pPr lvl="0" algn="ctr">
              <a:lnSpc>
                <a:spcPct val="90000"/>
              </a:lnSpc>
              <a:spcBef>
                <a:spcPts val="1000"/>
              </a:spcBef>
            </a:pPr>
            <a:r>
              <a:rPr lang="en-GB" sz="4000" b="1" dirty="0">
                <a:solidFill>
                  <a:srgbClr val="C5007C"/>
                </a:solidFill>
                <a:latin typeface="Verdana" panose="020B0604030504040204" pitchFamily="34" charset="0"/>
                <a:ea typeface="Verdana" panose="020B0604030504040204" pitchFamily="34" charset="0"/>
                <a:cs typeface="Verdana" panose="020B0604030504040204" pitchFamily="34" charset="0"/>
                <a:hlinkClick r:id="rId4"/>
              </a:rPr>
              <a:t>Text 020 3322 5822</a:t>
            </a:r>
            <a:endParaRPr lang="en-GB" dirty="0"/>
          </a:p>
        </p:txBody>
      </p:sp>
    </p:spTree>
    <p:extLst>
      <p:ext uri="{BB962C8B-B14F-4D97-AF65-F5344CB8AC3E}">
        <p14:creationId xmlns:p14="http://schemas.microsoft.com/office/powerpoint/2010/main" val="3291224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6679" y="5439047"/>
            <a:ext cx="3027394" cy="1263912"/>
          </a:xfrm>
          <a:prstGeom prst="rect">
            <a:avLst/>
          </a:prstGeom>
        </p:spPr>
      </p:pic>
      <p:sp>
        <p:nvSpPr>
          <p:cNvPr id="2" name="TextBox 1"/>
          <p:cNvSpPr txBox="1"/>
          <p:nvPr/>
        </p:nvSpPr>
        <p:spPr>
          <a:xfrm>
            <a:off x="1180407" y="4547062"/>
            <a:ext cx="9817331" cy="646331"/>
          </a:xfrm>
          <a:prstGeom prst="rect">
            <a:avLst/>
          </a:prstGeom>
          <a:noFill/>
        </p:spPr>
        <p:txBody>
          <a:bodyPr wrap="square" rtlCol="0">
            <a:spAutoFit/>
          </a:bodyPr>
          <a:lstStyle/>
          <a:p>
            <a:pPr lvl="0" algn="ctr">
              <a:lnSpc>
                <a:spcPct val="90000"/>
              </a:lnSpc>
              <a:spcBef>
                <a:spcPts val="1000"/>
              </a:spcBef>
            </a:pPr>
            <a:r>
              <a:rPr lang="en-GB" sz="4000" b="1" dirty="0">
                <a:solidFill>
                  <a:srgbClr val="C5007C"/>
                </a:solidFill>
                <a:latin typeface="Verdana" panose="020B0604030504040204" pitchFamily="34" charset="0"/>
                <a:ea typeface="Verdana" panose="020B0604030504040204" pitchFamily="34" charset="0"/>
                <a:cs typeface="Verdana" panose="020B0604030504040204" pitchFamily="34" charset="0"/>
                <a:hlinkClick r:id="rId3"/>
              </a:rPr>
              <a:t>Text 020 3322 5822</a:t>
            </a:r>
            <a:endParaRPr lang="en-GB" dirty="0"/>
          </a:p>
        </p:txBody>
      </p:sp>
      <p:sp>
        <p:nvSpPr>
          <p:cNvPr id="6" name="Title 1"/>
          <p:cNvSpPr txBox="1">
            <a:spLocks/>
          </p:cNvSpPr>
          <p:nvPr/>
        </p:nvSpPr>
        <p:spPr>
          <a:xfrm>
            <a:off x="656704" y="702717"/>
            <a:ext cx="10864735" cy="145811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latin typeface="Aharoni" panose="02010803020104030203" pitchFamily="2" charset="-79"/>
                <a:ea typeface="Verdana" panose="020B0604030504040204" pitchFamily="34" charset="0"/>
                <a:cs typeface="Aharoni" panose="02010803020104030203" pitchFamily="2" charset="-79"/>
              </a:rPr>
              <a:t>What are the first words that pop into your head when you hear the words “Corporate Parent</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0450" y="2447658"/>
            <a:ext cx="1589984" cy="1812582"/>
          </a:xfrm>
          <a:prstGeom prst="rect">
            <a:avLst/>
          </a:prstGeom>
        </p:spPr>
      </p:pic>
    </p:spTree>
    <p:extLst>
      <p:ext uri="{BB962C8B-B14F-4D97-AF65-F5344CB8AC3E}">
        <p14:creationId xmlns:p14="http://schemas.microsoft.com/office/powerpoint/2010/main" val="2229750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56704" y="610410"/>
            <a:ext cx="10864735" cy="1458119"/>
          </a:xfrm>
        </p:spPr>
        <p:txBody>
          <a:bodyPr>
            <a:normAutofit fontScale="90000"/>
          </a:bodyPr>
          <a:lstStyle/>
          <a:p>
            <a:pPr algn="ctr"/>
            <a:r>
              <a:rPr lang="en-GB" b="1" dirty="0" err="1">
                <a:latin typeface="Verdana" panose="020B0604030504040204" pitchFamily="34" charset="0"/>
                <a:ea typeface="Verdana" panose="020B0604030504040204" pitchFamily="34" charset="0"/>
                <a:cs typeface="Verdana" panose="020B0604030504040204" pitchFamily="34" charset="0"/>
              </a:rPr>
              <a:t>PollEverywhere</a:t>
            </a:r>
            <a:r>
              <a:rPr lang="en-GB" b="1" dirty="0">
                <a:latin typeface="Verdana" panose="020B0604030504040204" pitchFamily="34" charset="0"/>
                <a:ea typeface="Verdana" panose="020B0604030504040204" pitchFamily="34" charset="0"/>
                <a:cs typeface="Verdana" panose="020B0604030504040204" pitchFamily="34" charset="0"/>
              </a:rPr>
              <a:t> Question: Why is corporate parenting an opportunity for participation?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6679" y="5439047"/>
            <a:ext cx="3027394" cy="1263912"/>
          </a:xfrm>
          <a:prstGeom prst="rect">
            <a:avLst/>
          </a:prstGeom>
        </p:spPr>
      </p:pic>
      <p:sp>
        <p:nvSpPr>
          <p:cNvPr id="6" name="TextBox 5"/>
          <p:cNvSpPr txBox="1"/>
          <p:nvPr/>
        </p:nvSpPr>
        <p:spPr>
          <a:xfrm>
            <a:off x="1180407" y="4547062"/>
            <a:ext cx="9817331" cy="646331"/>
          </a:xfrm>
          <a:prstGeom prst="rect">
            <a:avLst/>
          </a:prstGeom>
          <a:noFill/>
        </p:spPr>
        <p:txBody>
          <a:bodyPr wrap="square" rtlCol="0">
            <a:spAutoFit/>
          </a:bodyPr>
          <a:lstStyle/>
          <a:p>
            <a:pPr lvl="0" algn="ctr">
              <a:lnSpc>
                <a:spcPct val="90000"/>
              </a:lnSpc>
              <a:spcBef>
                <a:spcPts val="1000"/>
              </a:spcBef>
            </a:pPr>
            <a:r>
              <a:rPr lang="en-GB" sz="4000" b="1" dirty="0">
                <a:solidFill>
                  <a:srgbClr val="C5007C"/>
                </a:solidFill>
                <a:latin typeface="Verdana" panose="020B0604030504040204" pitchFamily="34" charset="0"/>
                <a:ea typeface="Verdana" panose="020B0604030504040204" pitchFamily="34" charset="0"/>
                <a:cs typeface="Verdana" panose="020B0604030504040204" pitchFamily="34" charset="0"/>
                <a:hlinkClick r:id="rId3"/>
              </a:rPr>
              <a:t>Text 020 3322 5822</a:t>
            </a:r>
            <a:endParaRPr lang="en-GB"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1451" y="2894707"/>
            <a:ext cx="1476104" cy="1652355"/>
          </a:xfrm>
          <a:prstGeom prst="rect">
            <a:avLst/>
          </a:prstGeom>
        </p:spPr>
      </p:pic>
    </p:spTree>
    <p:extLst>
      <p:ext uri="{BB962C8B-B14F-4D97-AF65-F5344CB8AC3E}">
        <p14:creationId xmlns:p14="http://schemas.microsoft.com/office/powerpoint/2010/main" val="3903086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1221-6E8B-AA4D-B178-C72E17538A4C}"/>
              </a:ext>
            </a:extLst>
          </p:cNvPr>
          <p:cNvSpPr>
            <a:spLocks noGrp="1"/>
          </p:cNvSpPr>
          <p:nvPr>
            <p:ph type="title"/>
          </p:nvPr>
        </p:nvSpPr>
        <p:spPr/>
        <p:txBody>
          <a:bodyPr/>
          <a:lstStyle/>
          <a:p>
            <a:r>
              <a:rPr lang="en-US" sz="3200" b="1" dirty="0">
                <a:solidFill>
                  <a:schemeClr val="bg1"/>
                </a:solidFill>
              </a:rPr>
              <a:t>What is Corporate Parenting…Definition </a:t>
            </a:r>
          </a:p>
        </p:txBody>
      </p:sp>
      <p:sp>
        <p:nvSpPr>
          <p:cNvPr id="6" name="Text Placeholder 5">
            <a:extLst>
              <a:ext uri="{FF2B5EF4-FFF2-40B4-BE49-F238E27FC236}">
                <a16:creationId xmlns:a16="http://schemas.microsoft.com/office/drawing/2014/main" id="{6726F2CA-52E8-4EE3-BBC4-B7EC6D32A480}"/>
              </a:ext>
            </a:extLst>
          </p:cNvPr>
          <p:cNvSpPr>
            <a:spLocks noGrp="1"/>
          </p:cNvSpPr>
          <p:nvPr>
            <p:ph type="body" idx="1"/>
          </p:nvPr>
        </p:nvSpPr>
        <p:spPr>
          <a:xfrm>
            <a:off x="1154954" y="2347947"/>
            <a:ext cx="4825157" cy="576262"/>
          </a:xfrm>
        </p:spPr>
        <p:txBody>
          <a:bodyPr/>
          <a:lstStyle/>
          <a:p>
            <a:r>
              <a:rPr lang="en-GB" dirty="0"/>
              <a:t>Scottish Government definition </a:t>
            </a:r>
          </a:p>
        </p:txBody>
      </p:sp>
      <p:sp>
        <p:nvSpPr>
          <p:cNvPr id="7" name="Content Placeholder 6">
            <a:extLst>
              <a:ext uri="{FF2B5EF4-FFF2-40B4-BE49-F238E27FC236}">
                <a16:creationId xmlns:a16="http://schemas.microsoft.com/office/drawing/2014/main" id="{7429DA8C-A02A-466C-9A54-F1EF9F75196B}"/>
              </a:ext>
            </a:extLst>
          </p:cNvPr>
          <p:cNvSpPr>
            <a:spLocks noGrp="1"/>
          </p:cNvSpPr>
          <p:nvPr>
            <p:ph sz="half" idx="2"/>
          </p:nvPr>
        </p:nvSpPr>
        <p:spPr/>
        <p:txBody>
          <a:bodyPr>
            <a:noAutofit/>
          </a:bodyPr>
          <a:lstStyle/>
          <a:p>
            <a:r>
              <a:rPr lang="en-GB" dirty="0"/>
              <a:t>The Children and Young People (Scotland) Act 2014 defines corporate parenting as "the formal and local partnerships between all services responsible for working together to meet the needs of looked after children, young people and care leavers".</a:t>
            </a:r>
          </a:p>
          <a:p>
            <a:r>
              <a:rPr lang="en-GB" dirty="0"/>
              <a:t>A good corporate parent will want the best outcomes for their looked after children, accept responsibility for them, and make their needs a priority.</a:t>
            </a:r>
          </a:p>
          <a:p>
            <a:endParaRPr lang="en-GB" dirty="0"/>
          </a:p>
        </p:txBody>
      </p:sp>
      <p:sp>
        <p:nvSpPr>
          <p:cNvPr id="8" name="Text Placeholder 7">
            <a:extLst>
              <a:ext uri="{FF2B5EF4-FFF2-40B4-BE49-F238E27FC236}">
                <a16:creationId xmlns:a16="http://schemas.microsoft.com/office/drawing/2014/main" id="{33251D3D-39C5-4155-B1E2-B6655FB39221}"/>
              </a:ext>
            </a:extLst>
          </p:cNvPr>
          <p:cNvSpPr>
            <a:spLocks noGrp="1"/>
          </p:cNvSpPr>
          <p:nvPr>
            <p:ph type="body" sz="quarter" idx="3"/>
          </p:nvPr>
        </p:nvSpPr>
        <p:spPr>
          <a:xfrm>
            <a:off x="6208712" y="2303669"/>
            <a:ext cx="4825159" cy="576262"/>
          </a:xfrm>
        </p:spPr>
        <p:txBody>
          <a:bodyPr/>
          <a:lstStyle/>
          <a:p>
            <a:r>
              <a:rPr lang="en-GB" dirty="0"/>
              <a:t>Young People’s definition</a:t>
            </a:r>
          </a:p>
        </p:txBody>
      </p:sp>
      <p:sp>
        <p:nvSpPr>
          <p:cNvPr id="9" name="Content Placeholder 8">
            <a:extLst>
              <a:ext uri="{FF2B5EF4-FFF2-40B4-BE49-F238E27FC236}">
                <a16:creationId xmlns:a16="http://schemas.microsoft.com/office/drawing/2014/main" id="{97E32649-D11D-4EB4-825B-988DFAA14813}"/>
              </a:ext>
            </a:extLst>
          </p:cNvPr>
          <p:cNvSpPr>
            <a:spLocks noGrp="1"/>
          </p:cNvSpPr>
          <p:nvPr>
            <p:ph sz="quarter" idx="4"/>
          </p:nvPr>
        </p:nvSpPr>
        <p:spPr>
          <a:xfrm>
            <a:off x="6208712" y="3179762"/>
            <a:ext cx="5537811" cy="3174146"/>
          </a:xfrm>
        </p:spPr>
        <p:txBody>
          <a:bodyPr>
            <a:noAutofit/>
          </a:bodyPr>
          <a:lstStyle/>
          <a:p>
            <a:r>
              <a:rPr lang="en-GB" dirty="0"/>
              <a:t>Care experienced young people often don’t have a reliable family, so we need the professionals in our lives to act as parents. They should be there for you when your parents should be. To help you with your own circumstances when it comes to education and health among other things. They should help us the way our parents should but aren’t always able to. They should provide for us and make sure we have the opportunities that every young person should </a:t>
            </a:r>
            <a:r>
              <a:rPr lang="en-GB" dirty="0" smtClean="0"/>
              <a:t>have.  (Sophie -15)</a:t>
            </a:r>
            <a:endParaRPr lang="en-GB" dirty="0"/>
          </a:p>
        </p:txBody>
      </p:sp>
    </p:spTree>
    <p:extLst>
      <p:ext uri="{BB962C8B-B14F-4D97-AF65-F5344CB8AC3E}">
        <p14:creationId xmlns:p14="http://schemas.microsoft.com/office/powerpoint/2010/main" val="1580766476"/>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F8D976-0FE6-4F05-9EBF-B3B5FF322667}"/>
              </a:ext>
            </a:extLst>
          </p:cNvPr>
          <p:cNvPicPr>
            <a:picLocks noChangeAspect="1"/>
          </p:cNvPicPr>
          <p:nvPr/>
        </p:nvPicPr>
        <p:blipFill>
          <a:blip r:embed="rId2"/>
          <a:stretch>
            <a:fillRect/>
          </a:stretch>
        </p:blipFill>
        <p:spPr>
          <a:xfrm>
            <a:off x="2552486" y="1389084"/>
            <a:ext cx="7087027" cy="5326275"/>
          </a:xfrm>
          <a:prstGeom prst="rect">
            <a:avLst/>
          </a:prstGeom>
        </p:spPr>
      </p:pic>
      <p:sp>
        <p:nvSpPr>
          <p:cNvPr id="3" name="Title 2">
            <a:extLst>
              <a:ext uri="{FF2B5EF4-FFF2-40B4-BE49-F238E27FC236}">
                <a16:creationId xmlns:a16="http://schemas.microsoft.com/office/drawing/2014/main" id="{02422FD0-265D-4461-A102-CBFCE8844E2B}"/>
              </a:ext>
            </a:extLst>
          </p:cNvPr>
          <p:cNvSpPr>
            <a:spLocks noGrp="1"/>
          </p:cNvSpPr>
          <p:nvPr>
            <p:ph type="title"/>
          </p:nvPr>
        </p:nvSpPr>
        <p:spPr>
          <a:xfrm>
            <a:off x="1128449" y="682120"/>
            <a:ext cx="8761413" cy="706964"/>
          </a:xfrm>
        </p:spPr>
        <p:txBody>
          <a:bodyPr/>
          <a:lstStyle/>
          <a:p>
            <a:r>
              <a:rPr lang="en-GB" dirty="0"/>
              <a:t>To elaborate….</a:t>
            </a:r>
          </a:p>
        </p:txBody>
      </p:sp>
    </p:spTree>
    <p:extLst>
      <p:ext uri="{BB962C8B-B14F-4D97-AF65-F5344CB8AC3E}">
        <p14:creationId xmlns:p14="http://schemas.microsoft.com/office/powerpoint/2010/main" val="2348278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3460" y="737511"/>
            <a:ext cx="11313622" cy="1325563"/>
          </a:xfrm>
        </p:spPr>
        <p:txBody>
          <a:bodyPr>
            <a:normAutofit/>
          </a:bodyPr>
          <a:lstStyle/>
          <a:p>
            <a:pPr algn="ctr"/>
            <a:r>
              <a:rPr lang="en-GB" b="1" dirty="0">
                <a:latin typeface="Verdana" panose="020B0604030504040204" pitchFamily="34" charset="0"/>
                <a:ea typeface="Verdana" panose="020B0604030504040204" pitchFamily="34" charset="0"/>
                <a:cs typeface="Verdana" panose="020B0604030504040204" pitchFamily="34" charset="0"/>
              </a:rPr>
              <a:t/>
            </a:r>
            <a:br>
              <a:rPr lang="en-GB" b="1" dirty="0">
                <a:latin typeface="Verdana" panose="020B0604030504040204" pitchFamily="34" charset="0"/>
                <a:ea typeface="Verdana" panose="020B0604030504040204" pitchFamily="34" charset="0"/>
                <a:cs typeface="Verdana" panose="020B0604030504040204" pitchFamily="34" charset="0"/>
              </a:rPr>
            </a:br>
            <a:r>
              <a:rPr lang="en-GB" b="1" dirty="0">
                <a:latin typeface="Verdana"/>
                <a:ea typeface="Verdana"/>
                <a:cs typeface="Verdana"/>
              </a:rPr>
              <a:t>Lightning </a:t>
            </a:r>
            <a:r>
              <a:rPr lang="en-GB" b="1" dirty="0" smtClean="0">
                <a:latin typeface="Verdana"/>
                <a:ea typeface="Verdana"/>
                <a:cs typeface="Verdana"/>
              </a:rPr>
              <a:t>Presentations!</a:t>
            </a:r>
            <a:endParaRPr lang="en-GB" b="1" dirty="0">
              <a:latin typeface="Verdana"/>
              <a:ea typeface="Verdana"/>
              <a:cs typeface="Verdana"/>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8093" y="3041453"/>
            <a:ext cx="2315814" cy="2500408"/>
          </a:xfrm>
          <a:prstGeom prst="rect">
            <a:avLst/>
          </a:prstGeom>
        </p:spPr>
      </p:pic>
    </p:spTree>
    <p:extLst>
      <p:ext uri="{BB962C8B-B14F-4D97-AF65-F5344CB8AC3E}">
        <p14:creationId xmlns:p14="http://schemas.microsoft.com/office/powerpoint/2010/main" val="3506232402"/>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3460" y="737511"/>
            <a:ext cx="11313622" cy="1325563"/>
          </a:xfrm>
        </p:spPr>
        <p:txBody>
          <a:bodyPr>
            <a:normAutofit/>
          </a:bodyPr>
          <a:lstStyle/>
          <a:p>
            <a:pPr algn="ctr"/>
            <a:r>
              <a:rPr lang="en-GB" b="1" dirty="0">
                <a:latin typeface="Verdana" panose="020B0604030504040204" pitchFamily="34" charset="0"/>
                <a:ea typeface="Verdana" panose="020B0604030504040204" pitchFamily="34" charset="0"/>
                <a:cs typeface="Verdana" panose="020B0604030504040204" pitchFamily="34" charset="0"/>
              </a:rPr>
              <a:t/>
            </a:r>
            <a:br>
              <a:rPr lang="en-GB" b="1" dirty="0">
                <a:latin typeface="Verdana" panose="020B0604030504040204" pitchFamily="34" charset="0"/>
                <a:ea typeface="Verdana" panose="020B0604030504040204" pitchFamily="34" charset="0"/>
                <a:cs typeface="Verdana" panose="020B0604030504040204" pitchFamily="34" charset="0"/>
              </a:rPr>
            </a:br>
            <a:r>
              <a:rPr lang="en-GB" b="1" dirty="0">
                <a:latin typeface="Verdana"/>
                <a:ea typeface="Verdana"/>
                <a:cs typeface="Verdana"/>
              </a:rPr>
              <a:t>Lightning </a:t>
            </a:r>
            <a:r>
              <a:rPr lang="en-GB" b="1" dirty="0" smtClean="0">
                <a:latin typeface="Verdana"/>
                <a:ea typeface="Verdana"/>
                <a:cs typeface="Verdana"/>
              </a:rPr>
              <a:t>Presentations!</a:t>
            </a:r>
            <a:endParaRPr lang="en-GB" b="1" dirty="0">
              <a:latin typeface="Verdana"/>
              <a:ea typeface="Verdana"/>
              <a:cs typeface="Verdana"/>
            </a:endParaRPr>
          </a:p>
        </p:txBody>
      </p:sp>
      <p:sp>
        <p:nvSpPr>
          <p:cNvPr id="5" name="Content Placeholder 2">
            <a:extLst>
              <a:ext uri="{FF2B5EF4-FFF2-40B4-BE49-F238E27FC236}">
                <a16:creationId xmlns:a16="http://schemas.microsoft.com/office/drawing/2014/main" id="{A62B2C5C-264A-4DF2-A27A-CCDF791B7468}"/>
              </a:ext>
            </a:extLst>
          </p:cNvPr>
          <p:cNvSpPr>
            <a:spLocks noGrp="1"/>
          </p:cNvSpPr>
          <p:nvPr>
            <p:ph idx="1"/>
          </p:nvPr>
        </p:nvSpPr>
        <p:spPr>
          <a:xfrm>
            <a:off x="1127225" y="2322146"/>
            <a:ext cx="10146092" cy="3416300"/>
          </a:xfrm>
        </p:spPr>
        <p:txBody>
          <a:bodyPr>
            <a:normAutofit/>
          </a:bodyPr>
          <a:lstStyle/>
          <a:p>
            <a:pPr marL="0" lvl="0" indent="0" algn="ctr">
              <a:buNone/>
            </a:pPr>
            <a:endParaRPr lang="en-GB" sz="2800" b="1" dirty="0" smtClean="0"/>
          </a:p>
          <a:p>
            <a:pPr marL="0" lvl="0" indent="0" algn="ctr">
              <a:buNone/>
            </a:pPr>
            <a:endParaRPr lang="en-GB" sz="2800" b="1" dirty="0"/>
          </a:p>
          <a:p>
            <a:pPr marL="0" lvl="0" indent="0" algn="ctr">
              <a:buNone/>
            </a:pPr>
            <a:endParaRPr lang="en-GB" sz="2800" b="1" dirty="0" smtClean="0"/>
          </a:p>
          <a:p>
            <a:pPr marL="0" lvl="0" indent="0" algn="ctr">
              <a:buNone/>
            </a:pPr>
            <a:r>
              <a:rPr lang="en-GB" sz="2800" b="1" dirty="0" smtClean="0"/>
              <a:t>Jacqui Dunbar – Our Hearings, Our Voice</a:t>
            </a:r>
            <a:endParaRPr lang="en-GB" sz="2800" dirty="0"/>
          </a:p>
          <a:p>
            <a:pPr algn="ctr"/>
            <a:endParaRPr lang="en-GB" sz="28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569" t="21880" r="22677" b="28547"/>
          <a:stretch/>
        </p:blipFill>
        <p:spPr>
          <a:xfrm>
            <a:off x="773723" y="3244850"/>
            <a:ext cx="1635894" cy="1570892"/>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569" t="21880" r="22677" b="28547"/>
          <a:stretch/>
        </p:blipFill>
        <p:spPr>
          <a:xfrm>
            <a:off x="9990925" y="3244850"/>
            <a:ext cx="1635894" cy="1570892"/>
          </a:xfrm>
          <a:prstGeom prst="rect">
            <a:avLst/>
          </a:prstGeom>
        </p:spPr>
      </p:pic>
    </p:spTree>
    <p:extLst>
      <p:ext uri="{BB962C8B-B14F-4D97-AF65-F5344CB8AC3E}">
        <p14:creationId xmlns:p14="http://schemas.microsoft.com/office/powerpoint/2010/main" val="110538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3460" y="737511"/>
            <a:ext cx="11313622" cy="1325563"/>
          </a:xfrm>
        </p:spPr>
        <p:txBody>
          <a:bodyPr>
            <a:normAutofit/>
          </a:bodyPr>
          <a:lstStyle/>
          <a:p>
            <a:pPr algn="ctr"/>
            <a:r>
              <a:rPr lang="en-GB" b="1" dirty="0">
                <a:latin typeface="Verdana" panose="020B0604030504040204" pitchFamily="34" charset="0"/>
                <a:ea typeface="Verdana" panose="020B0604030504040204" pitchFamily="34" charset="0"/>
                <a:cs typeface="Verdana" panose="020B0604030504040204" pitchFamily="34" charset="0"/>
              </a:rPr>
              <a:t/>
            </a:r>
            <a:br>
              <a:rPr lang="en-GB" b="1" dirty="0">
                <a:latin typeface="Verdana" panose="020B0604030504040204" pitchFamily="34" charset="0"/>
                <a:ea typeface="Verdana" panose="020B0604030504040204" pitchFamily="34" charset="0"/>
                <a:cs typeface="Verdana" panose="020B0604030504040204" pitchFamily="34" charset="0"/>
              </a:rPr>
            </a:br>
            <a:r>
              <a:rPr lang="en-GB" b="1" dirty="0">
                <a:latin typeface="Verdana"/>
                <a:ea typeface="Verdana"/>
                <a:cs typeface="Verdana"/>
              </a:rPr>
              <a:t>Lightning </a:t>
            </a:r>
            <a:r>
              <a:rPr lang="en-GB" b="1" dirty="0" smtClean="0">
                <a:latin typeface="Verdana"/>
                <a:ea typeface="Verdana"/>
                <a:cs typeface="Verdana"/>
              </a:rPr>
              <a:t>Presentations!</a:t>
            </a:r>
            <a:endParaRPr lang="en-GB" b="1" dirty="0">
              <a:latin typeface="Verdana"/>
              <a:ea typeface="Verdana"/>
              <a:cs typeface="Verdana"/>
            </a:endParaRPr>
          </a:p>
        </p:txBody>
      </p:sp>
      <p:sp>
        <p:nvSpPr>
          <p:cNvPr id="5" name="Content Placeholder 2">
            <a:extLst>
              <a:ext uri="{FF2B5EF4-FFF2-40B4-BE49-F238E27FC236}">
                <a16:creationId xmlns:a16="http://schemas.microsoft.com/office/drawing/2014/main" id="{A62B2C5C-264A-4DF2-A27A-CCDF791B7468}"/>
              </a:ext>
            </a:extLst>
          </p:cNvPr>
          <p:cNvSpPr>
            <a:spLocks noGrp="1"/>
          </p:cNvSpPr>
          <p:nvPr>
            <p:ph idx="1"/>
          </p:nvPr>
        </p:nvSpPr>
        <p:spPr>
          <a:xfrm>
            <a:off x="1127225" y="2322146"/>
            <a:ext cx="10146092" cy="3416300"/>
          </a:xfrm>
        </p:spPr>
        <p:txBody>
          <a:bodyPr>
            <a:normAutofit/>
          </a:bodyPr>
          <a:lstStyle/>
          <a:p>
            <a:pPr marL="0" lvl="0" indent="0" algn="ctr">
              <a:buNone/>
            </a:pPr>
            <a:endParaRPr lang="en-GB" sz="2800" b="1" dirty="0" smtClean="0"/>
          </a:p>
          <a:p>
            <a:pPr marL="0" lvl="0" indent="0" algn="ctr">
              <a:buNone/>
            </a:pPr>
            <a:endParaRPr lang="en-GB" sz="2800" b="1" dirty="0"/>
          </a:p>
          <a:p>
            <a:pPr marL="0" lvl="0" indent="0" algn="ctr">
              <a:buNone/>
            </a:pPr>
            <a:endParaRPr lang="en-GB" sz="2800" b="1" dirty="0" smtClean="0"/>
          </a:p>
          <a:p>
            <a:pPr marL="0" lvl="0" indent="0" algn="ctr">
              <a:buNone/>
            </a:pPr>
            <a:r>
              <a:rPr lang="en-GB" sz="2800" b="1" dirty="0" smtClean="0"/>
              <a:t>Jenny Ferguson – Project Return</a:t>
            </a:r>
            <a:endParaRPr lang="en-GB" sz="2800" dirty="0"/>
          </a:p>
          <a:p>
            <a:pPr algn="ctr"/>
            <a:endParaRPr lang="en-GB" sz="28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569" t="21880" r="22677" b="28547"/>
          <a:stretch/>
        </p:blipFill>
        <p:spPr>
          <a:xfrm>
            <a:off x="773723" y="3244850"/>
            <a:ext cx="1635894" cy="1570892"/>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569" t="21880" r="22677" b="28547"/>
          <a:stretch/>
        </p:blipFill>
        <p:spPr>
          <a:xfrm>
            <a:off x="9990925" y="3244850"/>
            <a:ext cx="1635894" cy="1570892"/>
          </a:xfrm>
          <a:prstGeom prst="rect">
            <a:avLst/>
          </a:prstGeom>
        </p:spPr>
      </p:pic>
    </p:spTree>
    <p:extLst>
      <p:ext uri="{BB962C8B-B14F-4D97-AF65-F5344CB8AC3E}">
        <p14:creationId xmlns:p14="http://schemas.microsoft.com/office/powerpoint/2010/main" val="2916398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3460" y="737511"/>
            <a:ext cx="11313622" cy="1325563"/>
          </a:xfrm>
        </p:spPr>
        <p:txBody>
          <a:bodyPr>
            <a:normAutofit/>
          </a:bodyPr>
          <a:lstStyle/>
          <a:p>
            <a:pPr algn="ctr"/>
            <a:r>
              <a:rPr lang="en-GB" b="1" dirty="0">
                <a:latin typeface="Verdana" panose="020B0604030504040204" pitchFamily="34" charset="0"/>
                <a:ea typeface="Verdana" panose="020B0604030504040204" pitchFamily="34" charset="0"/>
                <a:cs typeface="Verdana" panose="020B0604030504040204" pitchFamily="34" charset="0"/>
              </a:rPr>
              <a:t/>
            </a:r>
            <a:br>
              <a:rPr lang="en-GB" b="1" dirty="0">
                <a:latin typeface="Verdana" panose="020B0604030504040204" pitchFamily="34" charset="0"/>
                <a:ea typeface="Verdana" panose="020B0604030504040204" pitchFamily="34" charset="0"/>
                <a:cs typeface="Verdana" panose="020B0604030504040204" pitchFamily="34" charset="0"/>
              </a:rPr>
            </a:br>
            <a:r>
              <a:rPr lang="en-GB" b="1" dirty="0">
                <a:latin typeface="Verdana"/>
                <a:ea typeface="Verdana"/>
                <a:cs typeface="Verdana"/>
              </a:rPr>
              <a:t>Lightning </a:t>
            </a:r>
            <a:r>
              <a:rPr lang="en-GB" b="1" dirty="0" smtClean="0">
                <a:latin typeface="Verdana"/>
                <a:ea typeface="Verdana"/>
                <a:cs typeface="Verdana"/>
              </a:rPr>
              <a:t>Presentations!</a:t>
            </a:r>
            <a:endParaRPr lang="en-GB" b="1" dirty="0">
              <a:latin typeface="Verdana"/>
              <a:ea typeface="Verdana"/>
              <a:cs typeface="Verdana"/>
            </a:endParaRPr>
          </a:p>
        </p:txBody>
      </p:sp>
      <p:sp>
        <p:nvSpPr>
          <p:cNvPr id="5" name="Content Placeholder 2">
            <a:extLst>
              <a:ext uri="{FF2B5EF4-FFF2-40B4-BE49-F238E27FC236}">
                <a16:creationId xmlns:a16="http://schemas.microsoft.com/office/drawing/2014/main" id="{A62B2C5C-264A-4DF2-A27A-CCDF791B7468}"/>
              </a:ext>
            </a:extLst>
          </p:cNvPr>
          <p:cNvSpPr>
            <a:spLocks noGrp="1"/>
          </p:cNvSpPr>
          <p:nvPr>
            <p:ph idx="1"/>
          </p:nvPr>
        </p:nvSpPr>
        <p:spPr>
          <a:xfrm>
            <a:off x="1127225" y="2322146"/>
            <a:ext cx="10146092" cy="3416300"/>
          </a:xfrm>
        </p:spPr>
        <p:txBody>
          <a:bodyPr>
            <a:normAutofit/>
          </a:bodyPr>
          <a:lstStyle/>
          <a:p>
            <a:pPr marL="0" lvl="0" indent="0" algn="ctr">
              <a:buNone/>
            </a:pPr>
            <a:endParaRPr lang="en-GB" sz="2800" b="1" dirty="0" smtClean="0"/>
          </a:p>
          <a:p>
            <a:pPr marL="0" lvl="0" indent="0" algn="ctr">
              <a:buNone/>
            </a:pPr>
            <a:endParaRPr lang="en-GB" sz="2800" b="1" dirty="0"/>
          </a:p>
          <a:p>
            <a:pPr marL="0" lvl="0" indent="0" algn="ctr">
              <a:buNone/>
            </a:pPr>
            <a:endParaRPr lang="en-GB" sz="2800" b="1" dirty="0" smtClean="0"/>
          </a:p>
          <a:p>
            <a:pPr marL="0" lvl="0" indent="0" algn="ctr">
              <a:buNone/>
            </a:pPr>
            <a:r>
              <a:rPr lang="en-GB" sz="2800" b="1" dirty="0" smtClean="0"/>
              <a:t>Ruth &amp; Shannon – </a:t>
            </a:r>
            <a:r>
              <a:rPr lang="en-GB" sz="2800" b="1" dirty="0" err="1" smtClean="0"/>
              <a:t>Staf</a:t>
            </a:r>
            <a:r>
              <a:rPr lang="en-GB" sz="2800" b="1" dirty="0" smtClean="0"/>
              <a:t> &amp; </a:t>
            </a:r>
            <a:r>
              <a:rPr lang="en-GB" sz="2800" b="1" dirty="0" err="1" smtClean="0"/>
              <a:t>Youthjustus</a:t>
            </a:r>
            <a:endParaRPr lang="en-GB" sz="2800" dirty="0"/>
          </a:p>
          <a:p>
            <a:pPr algn="ctr"/>
            <a:endParaRPr lang="en-GB" sz="28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569" t="21880" r="22677" b="28547"/>
          <a:stretch/>
        </p:blipFill>
        <p:spPr>
          <a:xfrm>
            <a:off x="773723" y="3244850"/>
            <a:ext cx="1635894" cy="1570892"/>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569" t="21880" r="22677" b="28547"/>
          <a:stretch/>
        </p:blipFill>
        <p:spPr>
          <a:xfrm>
            <a:off x="9990925" y="3244850"/>
            <a:ext cx="1635894" cy="1570892"/>
          </a:xfrm>
          <a:prstGeom prst="rect">
            <a:avLst/>
          </a:prstGeom>
        </p:spPr>
      </p:pic>
    </p:spTree>
    <p:extLst>
      <p:ext uri="{BB962C8B-B14F-4D97-AF65-F5344CB8AC3E}">
        <p14:creationId xmlns:p14="http://schemas.microsoft.com/office/powerpoint/2010/main" val="36305134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63337"/>
            <a:ext cx="10515600" cy="2993189"/>
          </a:xfrm>
        </p:spPr>
        <p:txBody>
          <a:bodyPr>
            <a:normAutofit fontScale="92500" lnSpcReduction="20000"/>
          </a:bodyPr>
          <a:lstStyle/>
          <a:p>
            <a:pPr marL="0" indent="0" algn="ctr">
              <a:buNone/>
            </a:pPr>
            <a:r>
              <a:rPr lang="en-GB" sz="3500" b="1" dirty="0">
                <a:solidFill>
                  <a:schemeClr val="bg1"/>
                </a:solidFill>
                <a:latin typeface="Verdana" panose="020B0604030504040204" pitchFamily="34" charset="0"/>
                <a:ea typeface="Verdana" panose="020B0604030504040204" pitchFamily="34" charset="0"/>
                <a:cs typeface="Verdana" panose="020B0604030504040204" pitchFamily="34" charset="0"/>
              </a:rPr>
              <a:t>Corporate Parents </a:t>
            </a:r>
            <a:r>
              <a:rPr lang="en-GB" sz="35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Time </a:t>
            </a:r>
            <a:r>
              <a:rPr lang="en-GB" sz="3500" b="1" dirty="0">
                <a:solidFill>
                  <a:schemeClr val="bg1"/>
                </a:solidFill>
                <a:latin typeface="Verdana" panose="020B0604030504040204" pitchFamily="34" charset="0"/>
                <a:ea typeface="Verdana" panose="020B0604030504040204" pitchFamily="34" charset="0"/>
                <a:cs typeface="Verdana" panose="020B0604030504040204" pitchFamily="34" charset="0"/>
              </a:rPr>
              <a:t>to Participate </a:t>
            </a:r>
          </a:p>
          <a:p>
            <a:pPr marL="0" indent="0" algn="ctr">
              <a:buNone/>
            </a:pPr>
            <a:endParaRPr lang="en-GB" sz="35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GB" sz="3500" b="1" dirty="0">
                <a:latin typeface="Verdana" panose="020B0604030504040204" pitchFamily="34" charset="0"/>
                <a:ea typeface="Verdana" panose="020B0604030504040204" pitchFamily="34" charset="0"/>
                <a:cs typeface="Verdana" panose="020B0604030504040204" pitchFamily="34" charset="0"/>
              </a:rPr>
              <a:t>Thursday 11</a:t>
            </a:r>
            <a:r>
              <a:rPr lang="en-GB" sz="3500" b="1" baseline="30000" dirty="0">
                <a:latin typeface="Verdana" panose="020B0604030504040204" pitchFamily="34" charset="0"/>
                <a:ea typeface="Verdana" panose="020B0604030504040204" pitchFamily="34" charset="0"/>
                <a:cs typeface="Verdana" panose="020B0604030504040204" pitchFamily="34" charset="0"/>
              </a:rPr>
              <a:t>th</a:t>
            </a:r>
            <a:r>
              <a:rPr lang="en-GB" sz="3500" b="1" dirty="0">
                <a:latin typeface="Verdana" panose="020B0604030504040204" pitchFamily="34" charset="0"/>
                <a:ea typeface="Verdana" panose="020B0604030504040204" pitchFamily="34" charset="0"/>
                <a:cs typeface="Verdana" panose="020B0604030504040204" pitchFamily="34" charset="0"/>
              </a:rPr>
              <a:t> July, Glasgow</a:t>
            </a:r>
          </a:p>
          <a:p>
            <a:pPr marL="0" indent="0" algn="ctr">
              <a:buNone/>
            </a:pPr>
            <a:endParaRPr lang="en-GB" sz="3600" b="1"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GB" sz="3600" b="1" dirty="0">
                <a:latin typeface="Verdana" panose="020B0604030504040204" pitchFamily="34" charset="0"/>
                <a:ea typeface="Verdana" panose="020B0604030504040204" pitchFamily="34" charset="0"/>
                <a:cs typeface="Verdana" panose="020B0604030504040204" pitchFamily="34" charset="0"/>
              </a:rPr>
              <a:t>Hello and Welcome! </a:t>
            </a:r>
          </a:p>
          <a:p>
            <a:pPr marL="0" indent="0" algn="ctr">
              <a:buNone/>
            </a:pPr>
            <a:r>
              <a:rPr lang="en-GB" sz="2400" b="1" dirty="0">
                <a:latin typeface="Verdana" panose="020B0604030504040204" pitchFamily="34" charset="0"/>
                <a:ea typeface="Verdana" panose="020B0604030504040204" pitchFamily="34" charset="0"/>
                <a:cs typeface="Verdana" panose="020B0604030504040204" pitchFamily="34" charset="0"/>
              </a:rPr>
              <a:t>Saffron Rohan and Simone Smith</a:t>
            </a:r>
          </a:p>
        </p:txBody>
      </p:sp>
      <p:pic>
        <p:nvPicPr>
          <p:cNvPr id="5122" name="Picture 2" descr="Image result for hello different langu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6209" y="4637036"/>
            <a:ext cx="5659582" cy="198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401058"/>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3460" y="737511"/>
            <a:ext cx="11313622" cy="1325563"/>
          </a:xfrm>
        </p:spPr>
        <p:txBody>
          <a:bodyPr>
            <a:normAutofit/>
          </a:bodyPr>
          <a:lstStyle/>
          <a:p>
            <a:pPr algn="ctr"/>
            <a:r>
              <a:rPr lang="en-GB" b="1" dirty="0">
                <a:latin typeface="Verdana" panose="020B0604030504040204" pitchFamily="34" charset="0"/>
                <a:ea typeface="Verdana" panose="020B0604030504040204" pitchFamily="34" charset="0"/>
                <a:cs typeface="Verdana" panose="020B0604030504040204" pitchFamily="34" charset="0"/>
              </a:rPr>
              <a:t/>
            </a:r>
            <a:br>
              <a:rPr lang="en-GB" b="1" dirty="0">
                <a:latin typeface="Verdana" panose="020B0604030504040204" pitchFamily="34" charset="0"/>
                <a:ea typeface="Verdana" panose="020B0604030504040204" pitchFamily="34" charset="0"/>
                <a:cs typeface="Verdana" panose="020B0604030504040204" pitchFamily="34" charset="0"/>
              </a:rPr>
            </a:br>
            <a:r>
              <a:rPr lang="en-GB" b="1" dirty="0">
                <a:latin typeface="Verdana"/>
                <a:ea typeface="Verdana"/>
                <a:cs typeface="Verdana"/>
              </a:rPr>
              <a:t>Lightning </a:t>
            </a:r>
            <a:r>
              <a:rPr lang="en-GB" b="1" dirty="0" smtClean="0">
                <a:latin typeface="Verdana"/>
                <a:ea typeface="Verdana"/>
                <a:cs typeface="Verdana"/>
              </a:rPr>
              <a:t>Presentations!</a:t>
            </a:r>
            <a:endParaRPr lang="en-GB" b="1" dirty="0">
              <a:latin typeface="Verdana"/>
              <a:ea typeface="Verdana"/>
              <a:cs typeface="Verdana"/>
            </a:endParaRPr>
          </a:p>
        </p:txBody>
      </p:sp>
      <p:sp>
        <p:nvSpPr>
          <p:cNvPr id="5" name="Content Placeholder 2">
            <a:extLst>
              <a:ext uri="{FF2B5EF4-FFF2-40B4-BE49-F238E27FC236}">
                <a16:creationId xmlns:a16="http://schemas.microsoft.com/office/drawing/2014/main" id="{A62B2C5C-264A-4DF2-A27A-CCDF791B7468}"/>
              </a:ext>
            </a:extLst>
          </p:cNvPr>
          <p:cNvSpPr>
            <a:spLocks noGrp="1"/>
          </p:cNvSpPr>
          <p:nvPr>
            <p:ph idx="1"/>
          </p:nvPr>
        </p:nvSpPr>
        <p:spPr>
          <a:xfrm>
            <a:off x="1127225" y="945812"/>
            <a:ext cx="10146092" cy="3416300"/>
          </a:xfrm>
        </p:spPr>
        <p:txBody>
          <a:bodyPr>
            <a:normAutofit/>
          </a:bodyPr>
          <a:lstStyle/>
          <a:p>
            <a:pPr marL="0" lvl="0" indent="0" algn="ctr">
              <a:buNone/>
            </a:pPr>
            <a:endParaRPr lang="en-GB" sz="2800" b="1" dirty="0" smtClean="0"/>
          </a:p>
          <a:p>
            <a:pPr marL="0" lvl="0" indent="0" algn="ctr">
              <a:buNone/>
            </a:pPr>
            <a:endParaRPr lang="en-GB" sz="2800" b="1" dirty="0"/>
          </a:p>
          <a:p>
            <a:pPr marL="0" lvl="0" indent="0" algn="ctr">
              <a:buNone/>
            </a:pPr>
            <a:endParaRPr lang="en-GB" sz="2800" b="1" dirty="0" smtClean="0"/>
          </a:p>
          <a:p>
            <a:pPr marL="0" lvl="0" indent="0" algn="ctr">
              <a:buNone/>
            </a:pPr>
            <a:r>
              <a:rPr lang="en-GB" sz="2800" b="1" dirty="0" smtClean="0"/>
              <a:t>Ruth &amp; Shannon – </a:t>
            </a:r>
            <a:r>
              <a:rPr lang="en-GB" sz="2800" b="1" dirty="0" err="1" smtClean="0"/>
              <a:t>Staf</a:t>
            </a:r>
            <a:r>
              <a:rPr lang="en-GB" sz="2800" b="1" dirty="0" smtClean="0"/>
              <a:t> &amp; </a:t>
            </a:r>
            <a:r>
              <a:rPr lang="en-GB" sz="2800" b="1" dirty="0" err="1" smtClean="0"/>
              <a:t>Youthjustus</a:t>
            </a:r>
            <a:endParaRPr lang="en-GB" sz="2800" dirty="0"/>
          </a:p>
          <a:p>
            <a:pPr algn="ctr"/>
            <a:endParaRPr lang="en-GB" sz="28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569" t="21880" r="22677" b="28547"/>
          <a:stretch/>
        </p:blipFill>
        <p:spPr>
          <a:xfrm>
            <a:off x="938615" y="2108044"/>
            <a:ext cx="1635894" cy="1570892"/>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569" t="21880" r="22677" b="28547"/>
          <a:stretch/>
        </p:blipFill>
        <p:spPr>
          <a:xfrm>
            <a:off x="9929306" y="2108044"/>
            <a:ext cx="1635894" cy="1570892"/>
          </a:xfrm>
          <a:prstGeom prst="rect">
            <a:avLst/>
          </a:prstGeom>
        </p:spPr>
      </p:pic>
      <p:sp>
        <p:nvSpPr>
          <p:cNvPr id="7" name="Rectangle 6"/>
          <p:cNvSpPr/>
          <p:nvPr/>
        </p:nvSpPr>
        <p:spPr>
          <a:xfrm>
            <a:off x="3099550" y="6190207"/>
            <a:ext cx="6201441" cy="400110"/>
          </a:xfrm>
          <a:prstGeom prst="rect">
            <a:avLst/>
          </a:prstGeom>
        </p:spPr>
        <p:txBody>
          <a:bodyPr wrap="none">
            <a:spAutoFit/>
          </a:bodyPr>
          <a:lstStyle/>
          <a:p>
            <a:r>
              <a:rPr lang="en-GB" sz="2000" dirty="0">
                <a:latin typeface="Calibri" panose="020F0502020204030204" pitchFamily="34" charset="0"/>
                <a:hlinkClick r:id="rId4"/>
              </a:rPr>
              <a:t>https://www.youtube.com/watch?v=goPEO_Tl2yQ&amp;t=12s</a:t>
            </a:r>
            <a:endParaRPr lang="en-GB" sz="2000" dirty="0"/>
          </a:p>
        </p:txBody>
      </p:sp>
      <p:pic>
        <p:nvPicPr>
          <p:cNvPr id="2" name="goPEO_Tl2yQ"/>
          <p:cNvPicPr>
            <a:picLocks noRot="1" noChangeAspect="1"/>
          </p:cNvPicPr>
          <p:nvPr>
            <a:videoFile r:link="rId1"/>
          </p:nvPr>
        </p:nvPicPr>
        <p:blipFill>
          <a:blip r:embed="rId5"/>
          <a:stretch>
            <a:fillRect/>
          </a:stretch>
        </p:blipFill>
        <p:spPr>
          <a:xfrm>
            <a:off x="3965907" y="3284538"/>
            <a:ext cx="4572000" cy="2571750"/>
          </a:xfrm>
          <a:prstGeom prst="rect">
            <a:avLst/>
          </a:prstGeom>
        </p:spPr>
      </p:pic>
    </p:spTree>
    <p:extLst>
      <p:ext uri="{BB962C8B-B14F-4D97-AF65-F5344CB8AC3E}">
        <p14:creationId xmlns:p14="http://schemas.microsoft.com/office/powerpoint/2010/main" val="4238769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p:cTn id="13" fill="hold" display="0">
                  <p:stCondLst>
                    <p:cond delay="indefinite"/>
                  </p:stCondLst>
                </p:cTn>
                <p:tgtEl>
                  <p:spTgt spid="2"/>
                </p:tgtEl>
              </p:cMediaNode>
            </p:video>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1B12-493D-7B4E-8B39-33C6034347E5}"/>
              </a:ext>
            </a:extLst>
          </p:cNvPr>
          <p:cNvSpPr>
            <a:spLocks noGrp="1"/>
          </p:cNvSpPr>
          <p:nvPr>
            <p:ph type="title"/>
          </p:nvPr>
        </p:nvSpPr>
        <p:spPr/>
        <p:txBody>
          <a:bodyPr/>
          <a:lstStyle/>
          <a:p>
            <a:r>
              <a:rPr lang="en-US" dirty="0"/>
              <a:t>Participation Stations: 1</a:t>
            </a:r>
          </a:p>
        </p:txBody>
      </p:sp>
      <p:sp>
        <p:nvSpPr>
          <p:cNvPr id="3" name="Content Placeholder 2">
            <a:extLst>
              <a:ext uri="{FF2B5EF4-FFF2-40B4-BE49-F238E27FC236}">
                <a16:creationId xmlns:a16="http://schemas.microsoft.com/office/drawing/2014/main" id="{006EBC06-C602-C248-8542-2E21CE560C26}"/>
              </a:ext>
            </a:extLst>
          </p:cNvPr>
          <p:cNvSpPr>
            <a:spLocks noGrp="1"/>
          </p:cNvSpPr>
          <p:nvPr>
            <p:ph idx="1"/>
          </p:nvPr>
        </p:nvSpPr>
        <p:spPr>
          <a:xfrm>
            <a:off x="1365969" y="2580053"/>
            <a:ext cx="8950339" cy="3680069"/>
          </a:xfrm>
        </p:spPr>
        <p:txBody>
          <a:bodyPr>
            <a:noAutofit/>
          </a:bodyPr>
          <a:lstStyle/>
          <a:p>
            <a:pPr lvl="0">
              <a:spcAft>
                <a:spcPts val="1200"/>
              </a:spcAft>
            </a:pPr>
            <a:r>
              <a:rPr lang="en-GB" sz="2200" b="1" dirty="0"/>
              <a:t>What local authority or organisation are you from and what is role? Particularly in relation to corporate parenting </a:t>
            </a:r>
            <a:endParaRPr lang="en-GB" sz="2200" dirty="0"/>
          </a:p>
          <a:p>
            <a:pPr lvl="0">
              <a:spcAft>
                <a:spcPts val="1200"/>
              </a:spcAft>
            </a:pPr>
            <a:r>
              <a:rPr lang="en-GB" sz="2200" b="1" dirty="0"/>
              <a:t>What is YOUR understanding of Corporate Parenting?</a:t>
            </a:r>
            <a:endParaRPr lang="en-GB" sz="2200" dirty="0"/>
          </a:p>
          <a:p>
            <a:pPr lvl="0">
              <a:spcAft>
                <a:spcPts val="1200"/>
              </a:spcAft>
            </a:pPr>
            <a:r>
              <a:rPr lang="en-GB" sz="2200" b="1" dirty="0"/>
              <a:t>What is your practical experience of corporate parenting and participation work? E.g. Champions Boards other groups or 1-1 work </a:t>
            </a:r>
            <a:endParaRPr lang="en-GB" sz="2200" dirty="0"/>
          </a:p>
          <a:p>
            <a:pPr lvl="0">
              <a:spcAft>
                <a:spcPts val="1200"/>
              </a:spcAft>
            </a:pPr>
            <a:r>
              <a:rPr lang="en-GB" sz="2200" b="1" dirty="0"/>
              <a:t>How do/can you make yourself available to young people? Are there any challenges to this? </a:t>
            </a:r>
            <a:endParaRPr lang="en-GB" sz="2200" dirty="0"/>
          </a:p>
          <a:p>
            <a:pPr>
              <a:spcAft>
                <a:spcPts val="1200"/>
              </a:spcAft>
            </a:pPr>
            <a:endParaRPr lang="en-US" sz="2200" dirty="0"/>
          </a:p>
        </p:txBody>
      </p:sp>
    </p:spTree>
    <p:extLst>
      <p:ext uri="{BB962C8B-B14F-4D97-AF65-F5344CB8AC3E}">
        <p14:creationId xmlns:p14="http://schemas.microsoft.com/office/powerpoint/2010/main" val="1295089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2F10-B38D-4934-AB3D-FF7AAB57E62E}"/>
              </a:ext>
            </a:extLst>
          </p:cNvPr>
          <p:cNvSpPr>
            <a:spLocks noGrp="1"/>
          </p:cNvSpPr>
          <p:nvPr>
            <p:ph type="title"/>
          </p:nvPr>
        </p:nvSpPr>
        <p:spPr/>
        <p:txBody>
          <a:bodyPr/>
          <a:lstStyle/>
          <a:p>
            <a:r>
              <a:rPr lang="en-US" dirty="0"/>
              <a:t>Participation Stations: 2</a:t>
            </a:r>
            <a:endParaRPr lang="en-GB" dirty="0"/>
          </a:p>
        </p:txBody>
      </p:sp>
      <p:sp>
        <p:nvSpPr>
          <p:cNvPr id="3" name="Content Placeholder 2">
            <a:extLst>
              <a:ext uri="{FF2B5EF4-FFF2-40B4-BE49-F238E27FC236}">
                <a16:creationId xmlns:a16="http://schemas.microsoft.com/office/drawing/2014/main" id="{A62B2C5C-264A-4DF2-A27A-CCDF791B7468}"/>
              </a:ext>
            </a:extLst>
          </p:cNvPr>
          <p:cNvSpPr>
            <a:spLocks noGrp="1"/>
          </p:cNvSpPr>
          <p:nvPr>
            <p:ph idx="1"/>
          </p:nvPr>
        </p:nvSpPr>
        <p:spPr>
          <a:xfrm>
            <a:off x="1154954" y="2603500"/>
            <a:ext cx="9700615" cy="4031762"/>
          </a:xfrm>
        </p:spPr>
        <p:txBody>
          <a:bodyPr>
            <a:normAutofit/>
          </a:bodyPr>
          <a:lstStyle/>
          <a:p>
            <a:pPr lvl="0">
              <a:spcAft>
                <a:spcPts val="600"/>
              </a:spcAft>
            </a:pPr>
            <a:r>
              <a:rPr lang="en-GB" sz="2200" b="1" dirty="0"/>
              <a:t>What do you think of when you hear the word ‘Participation’ (in relation to your role)? Can you think of any examples? </a:t>
            </a:r>
            <a:endParaRPr lang="en-GB" sz="2200" dirty="0"/>
          </a:p>
          <a:p>
            <a:pPr lvl="0">
              <a:spcAft>
                <a:spcPts val="600"/>
              </a:spcAft>
            </a:pPr>
            <a:r>
              <a:rPr lang="en-GB" sz="2200" b="1" dirty="0"/>
              <a:t>What do you want out of participation work?</a:t>
            </a:r>
            <a:endParaRPr lang="en-GB" sz="2200" dirty="0"/>
          </a:p>
          <a:p>
            <a:pPr lvl="0">
              <a:spcAft>
                <a:spcPts val="600"/>
              </a:spcAft>
            </a:pPr>
            <a:r>
              <a:rPr lang="en-GB" sz="2200" b="1" dirty="0"/>
              <a:t>Can you think of any examples of good or bad practise in terms of participation work? </a:t>
            </a:r>
            <a:endParaRPr lang="en-GB" sz="2200" dirty="0"/>
          </a:p>
          <a:p>
            <a:pPr lvl="0">
              <a:spcAft>
                <a:spcPts val="600"/>
              </a:spcAft>
            </a:pPr>
            <a:r>
              <a:rPr lang="en-GB" sz="2200" b="1" dirty="0"/>
              <a:t>Within your role, what do you think the key challenges/barriers to participation are?  </a:t>
            </a:r>
            <a:endParaRPr lang="en-GB" sz="2200" dirty="0"/>
          </a:p>
          <a:p>
            <a:pPr lvl="0">
              <a:spcAft>
                <a:spcPts val="600"/>
              </a:spcAft>
            </a:pPr>
            <a:r>
              <a:rPr lang="en-GB" sz="2200" b="1" dirty="0"/>
              <a:t>As a corporate parent what would you like to achieve?</a:t>
            </a:r>
            <a:endParaRPr lang="en-GB" sz="2200" dirty="0"/>
          </a:p>
          <a:p>
            <a:pPr>
              <a:spcAft>
                <a:spcPts val="600"/>
              </a:spcAft>
            </a:pPr>
            <a:endParaRPr lang="en-GB" sz="2200" dirty="0"/>
          </a:p>
        </p:txBody>
      </p:sp>
    </p:spTree>
    <p:extLst>
      <p:ext uri="{BB962C8B-B14F-4D97-AF65-F5344CB8AC3E}">
        <p14:creationId xmlns:p14="http://schemas.microsoft.com/office/powerpoint/2010/main" val="2975368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3460" y="737511"/>
            <a:ext cx="11313622" cy="1325563"/>
          </a:xfrm>
        </p:spPr>
        <p:txBody>
          <a:bodyPr>
            <a:normAutofit/>
          </a:bodyPr>
          <a:lstStyle/>
          <a:p>
            <a:pPr algn="ctr"/>
            <a:r>
              <a:rPr lang="en-GB" b="1" dirty="0">
                <a:latin typeface="Verdana"/>
                <a:ea typeface="Verdana"/>
                <a:cs typeface="Verdana"/>
              </a:rPr>
              <a:t>Lightning Presentation!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8093" y="3041453"/>
            <a:ext cx="2315814" cy="2500408"/>
          </a:xfrm>
          <a:prstGeom prst="rect">
            <a:avLst/>
          </a:prstGeom>
        </p:spPr>
      </p:pic>
    </p:spTree>
    <p:extLst>
      <p:ext uri="{BB962C8B-B14F-4D97-AF65-F5344CB8AC3E}">
        <p14:creationId xmlns:p14="http://schemas.microsoft.com/office/powerpoint/2010/main" val="39329980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3460" y="737511"/>
            <a:ext cx="11313622" cy="1325563"/>
          </a:xfrm>
        </p:spPr>
        <p:txBody>
          <a:bodyPr>
            <a:normAutofit/>
          </a:bodyPr>
          <a:lstStyle/>
          <a:p>
            <a:pPr algn="ctr"/>
            <a:r>
              <a:rPr lang="en-GB" b="1" dirty="0">
                <a:latin typeface="Verdana" panose="020B0604030504040204" pitchFamily="34" charset="0"/>
                <a:ea typeface="Verdana" panose="020B0604030504040204" pitchFamily="34" charset="0"/>
                <a:cs typeface="Verdana" panose="020B0604030504040204" pitchFamily="34" charset="0"/>
              </a:rPr>
              <a:t/>
            </a:r>
            <a:br>
              <a:rPr lang="en-GB" b="1" dirty="0">
                <a:latin typeface="Verdana" panose="020B0604030504040204" pitchFamily="34" charset="0"/>
                <a:ea typeface="Verdana" panose="020B0604030504040204" pitchFamily="34" charset="0"/>
                <a:cs typeface="Verdana" panose="020B0604030504040204" pitchFamily="34" charset="0"/>
              </a:rPr>
            </a:br>
            <a:r>
              <a:rPr lang="en-GB" b="1" dirty="0">
                <a:latin typeface="Verdana"/>
                <a:ea typeface="Verdana"/>
                <a:cs typeface="Verdana"/>
              </a:rPr>
              <a:t>Lightning </a:t>
            </a:r>
            <a:r>
              <a:rPr lang="en-GB" b="1" dirty="0" smtClean="0">
                <a:latin typeface="Verdana"/>
                <a:ea typeface="Verdana"/>
                <a:cs typeface="Verdana"/>
              </a:rPr>
              <a:t>Presentations!</a:t>
            </a:r>
            <a:endParaRPr lang="en-GB" b="1" dirty="0">
              <a:latin typeface="Verdana"/>
              <a:ea typeface="Verdana"/>
              <a:cs typeface="Verdana"/>
            </a:endParaRPr>
          </a:p>
        </p:txBody>
      </p:sp>
      <p:sp>
        <p:nvSpPr>
          <p:cNvPr id="5" name="Content Placeholder 2">
            <a:extLst>
              <a:ext uri="{FF2B5EF4-FFF2-40B4-BE49-F238E27FC236}">
                <a16:creationId xmlns:a16="http://schemas.microsoft.com/office/drawing/2014/main" id="{A62B2C5C-264A-4DF2-A27A-CCDF791B7468}"/>
              </a:ext>
            </a:extLst>
          </p:cNvPr>
          <p:cNvSpPr>
            <a:spLocks noGrp="1"/>
          </p:cNvSpPr>
          <p:nvPr>
            <p:ph idx="1"/>
          </p:nvPr>
        </p:nvSpPr>
        <p:spPr>
          <a:xfrm>
            <a:off x="1127225" y="2322146"/>
            <a:ext cx="10146092" cy="3416300"/>
          </a:xfrm>
        </p:spPr>
        <p:txBody>
          <a:bodyPr>
            <a:normAutofit/>
          </a:bodyPr>
          <a:lstStyle/>
          <a:p>
            <a:pPr marL="0" lvl="0" indent="0" algn="ctr">
              <a:buNone/>
            </a:pPr>
            <a:endParaRPr lang="en-GB" sz="2800" b="1" dirty="0" smtClean="0"/>
          </a:p>
          <a:p>
            <a:pPr marL="0" lvl="0" indent="0" algn="ctr">
              <a:buNone/>
            </a:pPr>
            <a:endParaRPr lang="en-GB" sz="2800" b="1" dirty="0"/>
          </a:p>
          <a:p>
            <a:pPr marL="0" lvl="0" indent="0" algn="ctr">
              <a:buNone/>
            </a:pPr>
            <a:endParaRPr lang="en-GB" sz="2800" b="1" dirty="0" smtClean="0"/>
          </a:p>
          <a:p>
            <a:pPr marL="0" lvl="0" indent="0" algn="ctr">
              <a:buNone/>
            </a:pPr>
            <a:r>
              <a:rPr lang="en-GB" sz="2800" b="1" dirty="0" smtClean="0"/>
              <a:t>East Renfrewshire Champs Board </a:t>
            </a:r>
          </a:p>
          <a:p>
            <a:pPr marL="0" lvl="0" indent="0" algn="ctr">
              <a:buNone/>
            </a:pPr>
            <a:r>
              <a:rPr lang="en-GB" sz="2800" b="1" dirty="0" smtClean="0"/>
              <a:t>Young People</a:t>
            </a:r>
            <a:endParaRPr lang="en-GB" sz="2800" dirty="0"/>
          </a:p>
          <a:p>
            <a:pPr algn="ctr"/>
            <a:endParaRPr lang="en-GB" sz="28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569" t="21880" r="22677" b="28547"/>
          <a:stretch/>
        </p:blipFill>
        <p:spPr>
          <a:xfrm>
            <a:off x="773723" y="3244850"/>
            <a:ext cx="1635894" cy="1570892"/>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569" t="21880" r="22677" b="28547"/>
          <a:stretch/>
        </p:blipFill>
        <p:spPr>
          <a:xfrm>
            <a:off x="9990925" y="3244850"/>
            <a:ext cx="1635894" cy="1570892"/>
          </a:xfrm>
          <a:prstGeom prst="rect">
            <a:avLst/>
          </a:prstGeom>
        </p:spPr>
      </p:pic>
    </p:spTree>
    <p:extLst>
      <p:ext uri="{BB962C8B-B14F-4D97-AF65-F5344CB8AC3E}">
        <p14:creationId xmlns:p14="http://schemas.microsoft.com/office/powerpoint/2010/main" val="4079666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44480" y="1146770"/>
            <a:ext cx="10903039" cy="3103808"/>
          </a:xfrm>
          <a:ln w="28575">
            <a:solidFill>
              <a:srgbClr val="920000"/>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a:bodyPr>
          <a:lstStyle/>
          <a:p>
            <a:pPr lvl="0" algn="ctr"/>
            <a:r>
              <a:rPr lang="en-US"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 </a:t>
            </a:r>
            <a:r>
              <a:rPr lang="en-US" sz="8000" b="1" cap="all" dirty="0">
                <a:ln w="9000" cmpd="sng">
                  <a:solidFill>
                    <a:srgbClr val="8064A2">
                      <a:shade val="50000"/>
                      <a:satMod val="120000"/>
                    </a:srgbClr>
                  </a:solidFill>
                  <a:prstDash val="solid"/>
                </a:ln>
                <a:solidFill>
                  <a:srgbClr val="920000"/>
                </a:solidFill>
                <a:effectLst>
                  <a:reflection blurRad="12700" stA="28000" endPos="45000" dist="1000" dir="5400000" sy="-100000" algn="bl" rotWithShape="0"/>
                </a:effectLst>
                <a:latin typeface="Bauhaus 93" panose="04030905020B02020C02" pitchFamily="82" charset="0"/>
              </a:rPr>
              <a:t>East Renfrewshire  </a:t>
            </a:r>
            <a:r>
              <a:rPr lang="en-US" sz="8800" b="1" cap="all" dirty="0">
                <a:ln w="9000" cmpd="sng">
                  <a:solidFill>
                    <a:srgbClr val="8064A2">
                      <a:shade val="50000"/>
                      <a:satMod val="120000"/>
                    </a:srgbClr>
                  </a:solidFill>
                  <a:prstDash val="solid"/>
                </a:ln>
                <a:solidFill>
                  <a:srgbClr val="920000"/>
                </a:solidFill>
                <a:effectLst>
                  <a:reflection blurRad="12700" stA="28000" endPos="45000" dist="1000" dir="5400000" sy="-100000" algn="bl" rotWithShape="0"/>
                </a:effectLst>
                <a:latin typeface="Bauhaus 93" panose="04030905020B02020C02" pitchFamily="82" charset="0"/>
              </a:rPr>
              <a:t>Champions Board</a:t>
            </a:r>
            <a:r>
              <a:rPr lang="en-US" b="1" cap="all" dirty="0">
                <a:ln w="9000" cmpd="sng">
                  <a:solidFill>
                    <a:srgbClr val="8064A2">
                      <a:shade val="50000"/>
                      <a:satMod val="120000"/>
                    </a:srgbClr>
                  </a:solidFill>
                  <a:prstDash val="solid"/>
                </a:ln>
                <a:solidFill>
                  <a:srgbClr val="920000"/>
                </a:solidFill>
                <a:effectLst>
                  <a:reflection blurRad="12700" stA="28000" endPos="45000" dist="1000" dir="5400000" sy="-100000" algn="bl" rotWithShape="0"/>
                </a:effectLst>
              </a:rPr>
              <a:t/>
            </a:r>
            <a:br>
              <a:rPr lang="en-US" b="1" cap="all" dirty="0">
                <a:ln w="9000" cmpd="sng">
                  <a:solidFill>
                    <a:srgbClr val="8064A2">
                      <a:shade val="50000"/>
                      <a:satMod val="120000"/>
                    </a:srgbClr>
                  </a:solidFill>
                  <a:prstDash val="solid"/>
                </a:ln>
                <a:solidFill>
                  <a:srgbClr val="920000"/>
                </a:solidFill>
                <a:effectLst>
                  <a:reflection blurRad="12700" stA="28000" endPos="45000" dist="1000" dir="5400000" sy="-100000" algn="bl" rotWithShape="0"/>
                </a:effectLst>
              </a:rPr>
            </a:br>
            <a:endParaRPr lang="en-GB" dirty="0">
              <a:solidFill>
                <a:srgbClr val="920000"/>
              </a:solidFill>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71000" pressure="100"/>
                    </a14:imgEffect>
                  </a14:imgLayer>
                </a14:imgProps>
              </a:ext>
              <a:ext uri="{28A0092B-C50C-407E-A947-70E740481C1C}">
                <a14:useLocalDpi xmlns:a14="http://schemas.microsoft.com/office/drawing/2010/main" val="0"/>
              </a:ext>
            </a:extLst>
          </a:blip>
          <a:stretch>
            <a:fillRect/>
          </a:stretch>
        </p:blipFill>
        <p:spPr>
          <a:xfrm>
            <a:off x="4465983" y="3843644"/>
            <a:ext cx="3061647" cy="2762565"/>
          </a:xfrm>
          <a:prstGeom prst="ellipse">
            <a:avLst/>
          </a:prstGeom>
          <a:ln w="63500" cap="rnd">
            <a:solidFill>
              <a:srgbClr val="333333"/>
            </a:solidFill>
          </a:ln>
          <a:effectLst>
            <a:outerShdw blurRad="76200" dir="13500000" sy="23000" kx="1200000" algn="br"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4FDB8BB8-543D-4959-8E5D-07394508003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rot="18768931">
            <a:off x="512197" y="496569"/>
            <a:ext cx="726584" cy="823325"/>
          </a:xfrm>
          <a:prstGeom prst="rect">
            <a:avLst/>
          </a:prstGeom>
        </p:spPr>
      </p:pic>
      <p:pic>
        <p:nvPicPr>
          <p:cNvPr id="9" name="Picture 8">
            <a:extLst>
              <a:ext uri="{FF2B5EF4-FFF2-40B4-BE49-F238E27FC236}">
                <a16:creationId xmlns:a16="http://schemas.microsoft.com/office/drawing/2014/main" id="{B36612B0-391C-472D-857D-42522BCE85DB}"/>
              </a:ext>
            </a:extLst>
          </p:cNvPr>
          <p:cNvPicPr>
            <a:picLocks noChangeAspect="1"/>
          </p:cNvPicPr>
          <p:nvPr/>
        </p:nvPicPr>
        <p:blipFill>
          <a:blip r:embed="rId6"/>
          <a:stretch>
            <a:fillRect/>
          </a:stretch>
        </p:blipFill>
        <p:spPr>
          <a:xfrm flipH="1">
            <a:off x="10561983" y="361957"/>
            <a:ext cx="1210644" cy="976513"/>
          </a:xfrm>
          <a:prstGeom prst="rect">
            <a:avLst/>
          </a:prstGeom>
        </p:spPr>
      </p:pic>
    </p:spTree>
    <p:extLst>
      <p:ext uri="{BB962C8B-B14F-4D97-AF65-F5344CB8AC3E}">
        <p14:creationId xmlns:p14="http://schemas.microsoft.com/office/powerpoint/2010/main" val="1717838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93323" y="5941140"/>
            <a:ext cx="7405353" cy="523220"/>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solidFill>
                    <a:srgbClr val="E7E6E6">
                      <a:lumMod val="50000"/>
                    </a:srgbClr>
                  </a:solidFill>
                </a:ln>
                <a:solidFill>
                  <a:srgbClr val="920000"/>
                </a:solidFill>
                <a:effectLst>
                  <a:outerShdw blurRad="50800" dist="38100" dir="5400000" algn="t" rotWithShape="0">
                    <a:prstClr val="black">
                      <a:alpha val="40000"/>
                    </a:prstClr>
                  </a:outerShdw>
                </a:effectLst>
                <a:uLnTx/>
                <a:uFillTx/>
                <a:latin typeface="Cooper Black" panose="0208090404030B020404" pitchFamily="18" charset="0"/>
                <a:ea typeface="+mn-ea"/>
                <a:cs typeface="Aharoni" panose="02010803020104030203" pitchFamily="2" charset="-79"/>
              </a:rPr>
              <a:t>It’s a partnership – we can’t do it alone!</a:t>
            </a:r>
            <a:endParaRPr kumimoji="0" lang="en-GB" sz="3200" b="0" i="0" u="none" strike="noStrike" kern="1200" cap="none" spc="0" normalizeH="0" baseline="0" noProof="0" dirty="0">
              <a:ln>
                <a:noFill/>
              </a:ln>
              <a:solidFill>
                <a:srgbClr val="FF0000"/>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1672" y="2676183"/>
            <a:ext cx="2382815" cy="2057301"/>
          </a:xfrm>
          <a:prstGeom prst="rect">
            <a:avLst/>
          </a:prstGeom>
          <a:ln w="228600" cap="sq" cmpd="thickThin">
            <a:solidFill>
              <a:srgbClr val="000000"/>
            </a:solidFill>
            <a:prstDash val="solid"/>
            <a:miter lim="800000"/>
          </a:ln>
          <a:effectLst>
            <a:outerShdw blurRad="152400" dist="317500" dir="5400000" sx="90000" sy="-19000" rotWithShape="0">
              <a:prstClr val="black">
                <a:alpha val="15000"/>
              </a:prstClr>
            </a:outerShdw>
          </a:effectLst>
        </p:spPr>
      </p:pic>
      <p:sp>
        <p:nvSpPr>
          <p:cNvPr id="5" name="TextBox 4"/>
          <p:cNvSpPr txBox="1"/>
          <p:nvPr/>
        </p:nvSpPr>
        <p:spPr>
          <a:xfrm>
            <a:off x="1107583" y="4739425"/>
            <a:ext cx="88966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4DBF8B6-32CB-45AF-AB49-B9C7C9EA5C70}"/>
              </a:ext>
            </a:extLst>
          </p:cNvPr>
          <p:cNvPicPr>
            <a:picLocks noChangeAspect="1"/>
          </p:cNvPicPr>
          <p:nvPr/>
        </p:nvPicPr>
        <p:blipFill>
          <a:blip r:embed="rId3"/>
          <a:stretch>
            <a:fillRect/>
          </a:stretch>
        </p:blipFill>
        <p:spPr>
          <a:xfrm rot="20215601">
            <a:off x="1184167" y="2884108"/>
            <a:ext cx="1465146" cy="2057301"/>
          </a:xfrm>
          <a:prstGeom prst="rect">
            <a:avLst/>
          </a:prstGeom>
          <a:ln w="228600" cap="sq" cmpd="thickThin">
            <a:solidFill>
              <a:srgbClr val="000000"/>
            </a:solidFill>
            <a:prstDash val="solid"/>
            <a:miter lim="800000"/>
          </a:ln>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763EE981-0BFA-48E2-B677-7256E5026FF1}"/>
              </a:ext>
            </a:extLst>
          </p:cNvPr>
          <p:cNvPicPr>
            <a:picLocks noChangeAspect="1"/>
          </p:cNvPicPr>
          <p:nvPr/>
        </p:nvPicPr>
        <p:blipFill>
          <a:blip r:embed="rId4"/>
          <a:stretch>
            <a:fillRect/>
          </a:stretch>
        </p:blipFill>
        <p:spPr>
          <a:xfrm rot="20672568">
            <a:off x="9199582" y="2610130"/>
            <a:ext cx="1650764" cy="2057301"/>
          </a:xfrm>
          <a:prstGeom prst="rect">
            <a:avLst/>
          </a:prstGeom>
          <a:ln w="228600" cap="sq" cmpd="thickThin">
            <a:solidFill>
              <a:srgbClr val="000000"/>
            </a:solidFill>
            <a:prstDash val="solid"/>
            <a:miter lim="800000"/>
          </a:ln>
          <a:effectLst>
            <a:outerShdw blurRad="76200" dir="13500000" sy="23000" kx="1200000" algn="br" rotWithShape="0">
              <a:prstClr val="black">
                <a:alpha val="2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5307">
            <a:off x="7058630" y="3174505"/>
            <a:ext cx="1465146" cy="2057301"/>
          </a:xfrm>
          <a:prstGeom prst="rect">
            <a:avLst/>
          </a:prstGeom>
          <a:ln w="228600" cap="sq" cmpd="thickThin">
            <a:solidFill>
              <a:srgbClr val="000000"/>
            </a:solidFill>
            <a:prstDash val="solid"/>
            <a:miter lim="800000"/>
          </a:ln>
          <a:effectLst>
            <a:outerShdw blurRad="76200" dir="18900000" sy="23000" kx="-1200000" algn="bl" rotWithShape="0">
              <a:prstClr val="black">
                <a:alpha val="20000"/>
              </a:prstClr>
            </a:outerShdw>
          </a:effectLst>
        </p:spPr>
      </p:pic>
      <p:sp>
        <p:nvSpPr>
          <p:cNvPr id="9" name="Rectangle 8">
            <a:extLst>
              <a:ext uri="{FF2B5EF4-FFF2-40B4-BE49-F238E27FC236}">
                <a16:creationId xmlns:a16="http://schemas.microsoft.com/office/drawing/2014/main" id="{0E96C38A-39E1-4A21-86BF-DB57E5E8C126}"/>
              </a:ext>
            </a:extLst>
          </p:cNvPr>
          <p:cNvSpPr/>
          <p:nvPr/>
        </p:nvSpPr>
        <p:spPr>
          <a:xfrm>
            <a:off x="1244599" y="332085"/>
            <a:ext cx="976795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solidFill>
                    <a:srgbClr val="E7E6E6">
                      <a:lumMod val="50000"/>
                    </a:srgbClr>
                  </a:solidFill>
                </a:ln>
                <a:solidFill>
                  <a:srgbClr val="920000"/>
                </a:solidFill>
                <a:effectLst>
                  <a:outerShdw blurRad="38100" dist="38100" dir="2700000" algn="tl">
                    <a:srgbClr val="000000">
                      <a:alpha val="43137"/>
                    </a:srgbClr>
                  </a:outerShdw>
                </a:effectLst>
                <a:uLnTx/>
                <a:uFillTx/>
                <a:latin typeface="Cooper Black" panose="0208090404030B020404" pitchFamily="18" charset="0"/>
                <a:ea typeface="+mn-ea"/>
                <a:cs typeface="Aharoni" panose="02010803020104030203" pitchFamily="2" charset="-79"/>
              </a:rPr>
              <a:t>It is recognised that change is needed. Change can only be achieved if we work together to make things better. </a:t>
            </a:r>
          </a:p>
        </p:txBody>
      </p:sp>
      <p:pic>
        <p:nvPicPr>
          <p:cNvPr id="10" name="Picture 9">
            <a:extLst>
              <a:ext uri="{FF2B5EF4-FFF2-40B4-BE49-F238E27FC236}">
                <a16:creationId xmlns:a16="http://schemas.microsoft.com/office/drawing/2014/main" id="{412EC016-C8D7-4FB9-A235-81AD1437C3BD}"/>
              </a:ext>
            </a:extLst>
          </p:cNvPr>
          <p:cNvPicPr>
            <a:picLocks noChangeAspect="1"/>
          </p:cNvPicPr>
          <p:nvPr/>
        </p:nvPicPr>
        <p:blipFill>
          <a:blip r:embed="rId6"/>
          <a:stretch>
            <a:fillRect/>
          </a:stretch>
        </p:blipFill>
        <p:spPr>
          <a:xfrm rot="18212330">
            <a:off x="584190" y="2318398"/>
            <a:ext cx="1207113" cy="981541"/>
          </a:xfrm>
          <a:prstGeom prst="rect">
            <a:avLst/>
          </a:prstGeom>
        </p:spPr>
      </p:pic>
      <p:pic>
        <p:nvPicPr>
          <p:cNvPr id="11" name="Picture 10">
            <a:extLst>
              <a:ext uri="{FF2B5EF4-FFF2-40B4-BE49-F238E27FC236}">
                <a16:creationId xmlns:a16="http://schemas.microsoft.com/office/drawing/2014/main" id="{662E962F-1A4B-4A88-A931-5C6097E663F2}"/>
              </a:ext>
            </a:extLst>
          </p:cNvPr>
          <p:cNvPicPr>
            <a:picLocks noChangeAspect="1"/>
          </p:cNvPicPr>
          <p:nvPr/>
        </p:nvPicPr>
        <p:blipFill>
          <a:blip r:embed="rId6"/>
          <a:stretch>
            <a:fillRect/>
          </a:stretch>
        </p:blipFill>
        <p:spPr>
          <a:xfrm rot="20705771">
            <a:off x="4302594" y="1814272"/>
            <a:ext cx="1207113" cy="981541"/>
          </a:xfrm>
          <a:prstGeom prst="rect">
            <a:avLst/>
          </a:prstGeom>
        </p:spPr>
      </p:pic>
      <p:pic>
        <p:nvPicPr>
          <p:cNvPr id="12" name="Picture 11">
            <a:extLst>
              <a:ext uri="{FF2B5EF4-FFF2-40B4-BE49-F238E27FC236}">
                <a16:creationId xmlns:a16="http://schemas.microsoft.com/office/drawing/2014/main" id="{ABF63A08-3AF6-4735-A01C-371F33B3199D}"/>
              </a:ext>
            </a:extLst>
          </p:cNvPr>
          <p:cNvPicPr>
            <a:picLocks noChangeAspect="1"/>
          </p:cNvPicPr>
          <p:nvPr/>
        </p:nvPicPr>
        <p:blipFill>
          <a:blip r:embed="rId6"/>
          <a:stretch>
            <a:fillRect/>
          </a:stretch>
        </p:blipFill>
        <p:spPr>
          <a:xfrm>
            <a:off x="7497607" y="2344920"/>
            <a:ext cx="1207113" cy="981541"/>
          </a:xfrm>
          <a:prstGeom prst="rect">
            <a:avLst/>
          </a:prstGeom>
        </p:spPr>
      </p:pic>
      <p:pic>
        <p:nvPicPr>
          <p:cNvPr id="13" name="Picture 12">
            <a:extLst>
              <a:ext uri="{FF2B5EF4-FFF2-40B4-BE49-F238E27FC236}">
                <a16:creationId xmlns:a16="http://schemas.microsoft.com/office/drawing/2014/main" id="{27B7DAC8-9530-4B46-BD3D-9E759A66CEF7}"/>
              </a:ext>
            </a:extLst>
          </p:cNvPr>
          <p:cNvPicPr>
            <a:picLocks noChangeAspect="1"/>
          </p:cNvPicPr>
          <p:nvPr/>
        </p:nvPicPr>
        <p:blipFill>
          <a:blip r:embed="rId6"/>
          <a:stretch>
            <a:fillRect/>
          </a:stretch>
        </p:blipFill>
        <p:spPr>
          <a:xfrm>
            <a:off x="9959285" y="1627804"/>
            <a:ext cx="1207113" cy="981541"/>
          </a:xfrm>
          <a:prstGeom prst="rect">
            <a:avLst/>
          </a:prstGeom>
        </p:spPr>
      </p:pic>
    </p:spTree>
    <p:extLst>
      <p:ext uri="{BB962C8B-B14F-4D97-AF65-F5344CB8AC3E}">
        <p14:creationId xmlns:p14="http://schemas.microsoft.com/office/powerpoint/2010/main" val="1989024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p>
        </p:txBody>
      </p:sp>
      <p:sp>
        <p:nvSpPr>
          <p:cNvPr id="3" name="Rectangle 2"/>
          <p:cNvSpPr/>
          <p:nvPr/>
        </p:nvSpPr>
        <p:spPr>
          <a:xfrm>
            <a:off x="702365" y="927279"/>
            <a:ext cx="10747514" cy="47089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rPr>
              <a:t>Empower young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rPr>
              <a:t>Make things better for future generations of care experienced young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rPr>
              <a:t>We are all equal – Break down the barriers between us and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rPr>
              <a:t>Corporate parenting isn’t ‘</a:t>
            </a:r>
            <a:r>
              <a:rPr kumimoji="0" lang="en-GB" sz="2400" b="0" i="1"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rPr>
              <a:t>a thing you have been told to do.’                 </a:t>
            </a: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rPr>
              <a:t>It will  be meaningful and central to your decision making.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974035" y="233396"/>
            <a:ext cx="102041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solidFill>
                    <a:srgbClr val="E7E6E6">
                      <a:lumMod val="50000"/>
                    </a:srgbClr>
                  </a:solidFill>
                </a:ln>
                <a:solidFill>
                  <a:srgbClr val="920000"/>
                </a:solidFill>
                <a:effectLst>
                  <a:outerShdw blurRad="38100" dist="38100" dir="2700000" algn="tl">
                    <a:srgbClr val="000000">
                      <a:alpha val="43137"/>
                    </a:srgbClr>
                  </a:outerShdw>
                </a:effectLst>
                <a:uLnTx/>
                <a:uFillTx/>
                <a:latin typeface="Cooper Black" panose="0208090404030B020404" pitchFamily="18" charset="0"/>
                <a:ea typeface="+mn-ea"/>
                <a:cs typeface="Aharoni" panose="02010803020104030203" pitchFamily="2" charset="-79"/>
              </a:rPr>
              <a:t>Our aims for the Champions Board </a:t>
            </a: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p:cNvPicPr/>
          <p:nvPr/>
        </p:nvPicPr>
        <p:blipFill>
          <a:blip r:embed="rId2"/>
          <a:stretch>
            <a:fillRect/>
          </a:stretch>
        </p:blipFill>
        <p:spPr>
          <a:xfrm>
            <a:off x="2893680" y="5592417"/>
            <a:ext cx="6168980" cy="1115214"/>
          </a:xfrm>
          <a:prstGeom prst="rect">
            <a:avLst/>
          </a:prstGeom>
          <a:ln>
            <a:solidFill>
              <a:schemeClr val="bg2">
                <a:lumMod val="50000"/>
              </a:schemeClr>
            </a:solid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D9A1D3F-862E-4074-9399-3A3208D22B9A}"/>
              </a:ext>
            </a:extLst>
          </p:cNvPr>
          <p:cNvPicPr>
            <a:picLocks noChangeAspect="1"/>
          </p:cNvPicPr>
          <p:nvPr/>
        </p:nvPicPr>
        <p:blipFill>
          <a:blip r:embed="rId3"/>
          <a:stretch>
            <a:fillRect/>
          </a:stretch>
        </p:blipFill>
        <p:spPr>
          <a:xfrm rot="20930737" flipH="1">
            <a:off x="2325173" y="4960824"/>
            <a:ext cx="1319386" cy="981541"/>
          </a:xfrm>
          <a:prstGeom prst="rect">
            <a:avLst/>
          </a:prstGeom>
        </p:spPr>
      </p:pic>
      <p:pic>
        <p:nvPicPr>
          <p:cNvPr id="7" name="Picture 6">
            <a:extLst>
              <a:ext uri="{FF2B5EF4-FFF2-40B4-BE49-F238E27FC236}">
                <a16:creationId xmlns:a16="http://schemas.microsoft.com/office/drawing/2014/main" id="{A156AC72-4F4C-4E80-BCB7-30AA3D54DF23}"/>
              </a:ext>
            </a:extLst>
          </p:cNvPr>
          <p:cNvPicPr>
            <a:picLocks noChangeAspect="1"/>
          </p:cNvPicPr>
          <p:nvPr/>
        </p:nvPicPr>
        <p:blipFill>
          <a:blip r:embed="rId3"/>
          <a:stretch>
            <a:fillRect/>
          </a:stretch>
        </p:blipFill>
        <p:spPr>
          <a:xfrm rot="1111656">
            <a:off x="8381868" y="5031237"/>
            <a:ext cx="1207113" cy="981541"/>
          </a:xfrm>
          <a:prstGeom prst="rect">
            <a:avLst/>
          </a:prstGeom>
        </p:spPr>
      </p:pic>
    </p:spTree>
    <p:extLst>
      <p:ext uri="{BB962C8B-B14F-4D97-AF65-F5344CB8AC3E}">
        <p14:creationId xmlns:p14="http://schemas.microsoft.com/office/powerpoint/2010/main" val="120548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ln>
                  <a:solidFill>
                    <a:srgbClr val="E7E6E6">
                      <a:lumMod val="50000"/>
                    </a:srgbClr>
                  </a:solidFill>
                </a:ln>
                <a:solidFill>
                  <a:srgbClr val="920000"/>
                </a:solidFill>
                <a:effectLst>
                  <a:outerShdw blurRad="38100" dist="38100" dir="2700000" algn="tl">
                    <a:srgbClr val="000000">
                      <a:alpha val="43137"/>
                    </a:srgbClr>
                  </a:outerShdw>
                </a:effectLst>
                <a:latin typeface="Cooper Black" panose="0208090404030B020404" pitchFamily="18" charset="0"/>
                <a:ea typeface="+mn-ea"/>
                <a:cs typeface="Aharoni" panose="02010803020104030203" pitchFamily="2" charset="-79"/>
              </a:rPr>
              <a:t>Since it started…</a:t>
            </a:r>
            <a:r>
              <a:rPr lang="en-GB" dirty="0"/>
              <a:t> </a:t>
            </a:r>
          </a:p>
        </p:txBody>
      </p:sp>
      <p:sp>
        <p:nvSpPr>
          <p:cNvPr id="3" name="Content Placeholder 2"/>
          <p:cNvSpPr>
            <a:spLocks noGrp="1"/>
          </p:cNvSpPr>
          <p:nvPr>
            <p:ph idx="1"/>
          </p:nvPr>
        </p:nvSpPr>
        <p:spPr>
          <a:xfrm>
            <a:off x="609600" y="1700809"/>
            <a:ext cx="9611544" cy="4785395"/>
          </a:xfrm>
        </p:spPr>
        <p:txBody>
          <a:bodyPr/>
          <a:lstStyle/>
          <a:p>
            <a:pPr>
              <a:buFont typeface="Wingdings" panose="05000000000000000000" pitchFamily="2" charset="2"/>
              <a:buChar char="v"/>
            </a:pPr>
            <a:r>
              <a:rPr lang="en-GB" sz="4000" dirty="0">
                <a:solidFill>
                  <a:schemeClr val="bg2">
                    <a:lumMod val="25000"/>
                  </a:schemeClr>
                </a:solidFill>
                <a:latin typeface="Cooper Black" panose="0208090404030B020404" pitchFamily="18" charset="0"/>
              </a:rPr>
              <a:t> The focus has been on engagement  and participation with young people in a variety of ways.</a:t>
            </a:r>
          </a:p>
          <a:p>
            <a:pPr marL="0" indent="0">
              <a:buNone/>
            </a:pPr>
            <a:endParaRPr lang="en-GB" sz="4000" dirty="0">
              <a:solidFill>
                <a:schemeClr val="bg2">
                  <a:lumMod val="25000"/>
                </a:schemeClr>
              </a:solidFill>
              <a:latin typeface="Cooper Black" panose="0208090404030B020404" pitchFamily="18" charset="0"/>
            </a:endParaRPr>
          </a:p>
          <a:p>
            <a:pPr>
              <a:buFont typeface="Wingdings" panose="05000000000000000000" pitchFamily="2" charset="2"/>
              <a:buChar char="v"/>
            </a:pPr>
            <a:r>
              <a:rPr lang="en-GB" sz="4000" dirty="0">
                <a:solidFill>
                  <a:schemeClr val="bg2">
                    <a:lumMod val="25000"/>
                  </a:schemeClr>
                </a:solidFill>
                <a:latin typeface="Cooper Black" panose="0208090404030B020404" pitchFamily="18" charset="0"/>
              </a:rPr>
              <a:t> Getting to know the adult champions- relationships!</a:t>
            </a:r>
          </a:p>
          <a:p>
            <a:endParaRPr lang="en-GB" dirty="0"/>
          </a:p>
          <a:p>
            <a:endParaRPr lang="en-GB" dirty="0"/>
          </a:p>
          <a:p>
            <a:pPr marL="0" indent="0">
              <a:buNone/>
            </a:pPr>
            <a:endParaRPr lang="en-GB" dirty="0"/>
          </a:p>
        </p:txBody>
      </p:sp>
      <p:pic>
        <p:nvPicPr>
          <p:cNvPr id="5" name="Picture 4">
            <a:extLst>
              <a:ext uri="{FF2B5EF4-FFF2-40B4-BE49-F238E27FC236}">
                <a16:creationId xmlns:a16="http://schemas.microsoft.com/office/drawing/2014/main" id="{0DE2C8B1-5958-4195-A464-6FAB105DCC43}"/>
              </a:ext>
            </a:extLst>
          </p:cNvPr>
          <p:cNvPicPr>
            <a:picLocks noChangeAspect="1"/>
          </p:cNvPicPr>
          <p:nvPr/>
        </p:nvPicPr>
        <p:blipFill>
          <a:blip r:embed="rId2"/>
          <a:stretch>
            <a:fillRect/>
          </a:stretch>
        </p:blipFill>
        <p:spPr>
          <a:xfrm>
            <a:off x="7753780" y="3687927"/>
            <a:ext cx="3828620" cy="2938527"/>
          </a:xfrm>
          <a:prstGeom prst="rect">
            <a:avLst/>
          </a:prstGeom>
        </p:spPr>
      </p:pic>
    </p:spTree>
    <p:extLst>
      <p:ext uri="{BB962C8B-B14F-4D97-AF65-F5344CB8AC3E}">
        <p14:creationId xmlns:p14="http://schemas.microsoft.com/office/powerpoint/2010/main" val="3430983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r>
              <a:rPr lang="en-GB" dirty="0">
                <a:ln>
                  <a:solidFill>
                    <a:srgbClr val="E7E6E6">
                      <a:lumMod val="50000"/>
                    </a:srgbClr>
                  </a:solidFill>
                </a:ln>
                <a:solidFill>
                  <a:srgbClr val="920000"/>
                </a:solidFill>
                <a:effectLst>
                  <a:outerShdw blurRad="38100" dist="38100" dir="2700000" algn="tl">
                    <a:srgbClr val="000000">
                      <a:alpha val="43137"/>
                    </a:srgbClr>
                  </a:outerShdw>
                </a:effectLst>
                <a:latin typeface="Cooper Black" panose="0208090404030B020404" pitchFamily="18" charset="0"/>
                <a:cs typeface="Aharoni" panose="02010803020104030203" pitchFamily="2" charset="-79"/>
              </a:rPr>
              <a:t>Relationships are important to us…</a:t>
            </a:r>
            <a:endParaRPr lang="en-GB" dirty="0"/>
          </a:p>
        </p:txBody>
      </p:sp>
      <p:sp>
        <p:nvSpPr>
          <p:cNvPr id="3" name="Content Placeholder 2"/>
          <p:cNvSpPr>
            <a:spLocks noGrp="1"/>
          </p:cNvSpPr>
          <p:nvPr>
            <p:ph idx="1"/>
          </p:nvPr>
        </p:nvSpPr>
        <p:spPr/>
        <p:txBody>
          <a:bodyPr/>
          <a:lstStyle/>
          <a:p>
            <a:pPr>
              <a:buFont typeface="Wingdings" panose="05000000000000000000" pitchFamily="2" charset="2"/>
              <a:buChar char="v"/>
            </a:pPr>
            <a:r>
              <a:rPr lang="en-GB" dirty="0">
                <a:solidFill>
                  <a:srgbClr val="E7E6E6">
                    <a:lumMod val="25000"/>
                  </a:srgbClr>
                </a:solidFill>
                <a:latin typeface="Cooper Black" panose="0208090404030B020404" pitchFamily="18" charset="0"/>
              </a:rPr>
              <a:t>CEYP really struggle talk to professionals/adults when they don’t have trusting relationships with  them.</a:t>
            </a:r>
            <a:endParaRPr lang="en-GB" dirty="0"/>
          </a:p>
          <a:p>
            <a:pPr marL="0" indent="0">
              <a:buNone/>
            </a:pPr>
            <a:r>
              <a:rPr lang="en-GB" dirty="0"/>
              <a:t> </a:t>
            </a:r>
          </a:p>
          <a:p>
            <a:pPr>
              <a:buFont typeface="Wingdings" panose="05000000000000000000" pitchFamily="2" charset="2"/>
              <a:buChar char="v"/>
            </a:pPr>
            <a:r>
              <a:rPr lang="en-GB" dirty="0">
                <a:solidFill>
                  <a:srgbClr val="E7E6E6">
                    <a:lumMod val="25000"/>
                  </a:srgbClr>
                </a:solidFill>
                <a:latin typeface="Cooper Black" panose="0208090404030B020404" pitchFamily="18" charset="0"/>
              </a:rPr>
              <a:t>Building relationships takes time.</a:t>
            </a:r>
            <a:r>
              <a:rPr lang="en-GB" dirty="0"/>
              <a:t> </a:t>
            </a:r>
          </a:p>
          <a:p>
            <a:endParaRPr lang="en-GB" dirty="0"/>
          </a:p>
          <a:p>
            <a:pPr>
              <a:buFont typeface="Wingdings" panose="05000000000000000000" pitchFamily="2" charset="2"/>
              <a:buChar char="v"/>
            </a:pPr>
            <a:r>
              <a:rPr lang="en-GB" dirty="0">
                <a:solidFill>
                  <a:srgbClr val="E7E6E6">
                    <a:lumMod val="25000"/>
                  </a:srgbClr>
                </a:solidFill>
                <a:latin typeface="Cooper Black" panose="0208090404030B020404" pitchFamily="18" charset="0"/>
              </a:rPr>
              <a:t>We might open up and talk when we feel more comfortable and safe. </a:t>
            </a:r>
            <a:endParaRPr lang="en-GB" dirty="0"/>
          </a:p>
          <a:p>
            <a:endParaRPr lang="en-GB" dirty="0"/>
          </a:p>
        </p:txBody>
      </p:sp>
    </p:spTree>
    <p:extLst>
      <p:ext uri="{BB962C8B-B14F-4D97-AF65-F5344CB8AC3E}">
        <p14:creationId xmlns:p14="http://schemas.microsoft.com/office/powerpoint/2010/main" val="1189279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146" y="2614364"/>
            <a:ext cx="3533661" cy="3539098"/>
          </a:xfrm>
          <a:prstGeom prst="rect">
            <a:avLst/>
          </a:prstGeom>
        </p:spPr>
      </p:pic>
      <p:sp>
        <p:nvSpPr>
          <p:cNvPr id="8" name="Title 1"/>
          <p:cNvSpPr>
            <a:spLocks noGrp="1"/>
          </p:cNvSpPr>
          <p:nvPr>
            <p:ph type="title"/>
          </p:nvPr>
        </p:nvSpPr>
        <p:spPr>
          <a:xfrm>
            <a:off x="1154954" y="973668"/>
            <a:ext cx="8761413" cy="706964"/>
          </a:xfrm>
        </p:spPr>
        <p:txBody>
          <a:bodyPr/>
          <a:lstStyle/>
          <a:p>
            <a:r>
              <a:rPr lang="en-GB" sz="4000" b="1" dirty="0" smtClean="0">
                <a:latin typeface="Aharoni" panose="02010803020104030203" pitchFamily="2" charset="-79"/>
                <a:ea typeface="Verdana" panose="020B0604030504040204" pitchFamily="34" charset="0"/>
                <a:cs typeface="Aharoni" panose="02010803020104030203" pitchFamily="2" charset="-79"/>
              </a:rPr>
              <a:t>This is your space!</a:t>
            </a:r>
            <a:endParaRPr lang="en-GB" b="1" dirty="0">
              <a:latin typeface="Aharoni" panose="02010803020104030203" pitchFamily="2" charset="-79"/>
              <a:ea typeface="Verdana" panose="020B0604030504040204" pitchFamily="34" charset="0"/>
              <a:cs typeface="Aharoni" panose="02010803020104030203" pitchFamily="2" charset="-79"/>
            </a:endParaRPr>
          </a:p>
        </p:txBody>
      </p:sp>
    </p:spTree>
    <p:extLst>
      <p:ext uri="{BB962C8B-B14F-4D97-AF65-F5344CB8AC3E}">
        <p14:creationId xmlns:p14="http://schemas.microsoft.com/office/powerpoint/2010/main" val="2826275833"/>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105" y="4163840"/>
            <a:ext cx="5002977" cy="2421042"/>
          </a:xfrm>
          <a:prstGeom prst="rect">
            <a:avLst/>
          </a:prstGeom>
          <a:ln w="190500" cap="sq">
            <a:solidFill>
              <a:srgbClr val="C8C6BD"/>
            </a:solidFill>
            <a:prstDash val="solid"/>
            <a:miter lim="800000"/>
          </a:ln>
          <a:effectLst>
            <a:outerShdw blurRad="50800" dist="38100" dir="5400000" algn="t" rotWithShape="0">
              <a:prstClr val="black">
                <a:alpha val="40000"/>
              </a:prst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43" y="4163840"/>
            <a:ext cx="5002976" cy="2507416"/>
          </a:xfrm>
          <a:prstGeom prst="rect">
            <a:avLst/>
          </a:prstGeom>
          <a:ln w="190500" cap="sq">
            <a:solidFill>
              <a:srgbClr val="C8C6BD"/>
            </a:solidFill>
            <a:prstDash val="solid"/>
            <a:miter lim="800000"/>
          </a:ln>
          <a:effectLst>
            <a:outerShdw dist="35921" dir="2700000" algn="ctr" rotWithShape="0">
              <a:schemeClr val="bg2"/>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graphicFrame>
        <p:nvGraphicFramePr>
          <p:cNvPr id="2" name="Table 1"/>
          <p:cNvGraphicFramePr>
            <a:graphicFrameLocks noGrp="1"/>
          </p:cNvGraphicFramePr>
          <p:nvPr>
            <p:extLst/>
          </p:nvPr>
        </p:nvGraphicFramePr>
        <p:xfrm>
          <a:off x="270456" y="273118"/>
          <a:ext cx="11565229" cy="3667818"/>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4142102">
                  <a:extLst>
                    <a:ext uri="{9D8B030D-6E8A-4147-A177-3AD203B41FA5}">
                      <a16:colId xmlns:a16="http://schemas.microsoft.com/office/drawing/2014/main" val="20000"/>
                    </a:ext>
                  </a:extLst>
                </a:gridCol>
                <a:gridCol w="1963994">
                  <a:extLst>
                    <a:ext uri="{9D8B030D-6E8A-4147-A177-3AD203B41FA5}">
                      <a16:colId xmlns:a16="http://schemas.microsoft.com/office/drawing/2014/main" val="20001"/>
                    </a:ext>
                  </a:extLst>
                </a:gridCol>
                <a:gridCol w="2184270">
                  <a:extLst>
                    <a:ext uri="{9D8B030D-6E8A-4147-A177-3AD203B41FA5}">
                      <a16:colId xmlns:a16="http://schemas.microsoft.com/office/drawing/2014/main" val="20002"/>
                    </a:ext>
                  </a:extLst>
                </a:gridCol>
                <a:gridCol w="2077446">
                  <a:extLst>
                    <a:ext uri="{9D8B030D-6E8A-4147-A177-3AD203B41FA5}">
                      <a16:colId xmlns:a16="http://schemas.microsoft.com/office/drawing/2014/main" val="20003"/>
                    </a:ext>
                  </a:extLst>
                </a:gridCol>
                <a:gridCol w="1197417">
                  <a:extLst>
                    <a:ext uri="{9D8B030D-6E8A-4147-A177-3AD203B41FA5}">
                      <a16:colId xmlns:a16="http://schemas.microsoft.com/office/drawing/2014/main" val="20004"/>
                    </a:ext>
                  </a:extLst>
                </a:gridCol>
              </a:tblGrid>
              <a:tr h="293424">
                <a:tc>
                  <a:txBody>
                    <a:bodyPr/>
                    <a:lstStyle/>
                    <a:p>
                      <a:pPr algn="l">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a:lnSpc>
                          <a:spcPct val="107000"/>
                        </a:lnSpc>
                        <a:spcAft>
                          <a:spcPts val="0"/>
                        </a:spcAft>
                      </a:pPr>
                      <a:r>
                        <a:rPr lang="en-GB" sz="1100">
                          <a:effectLst/>
                        </a:rPr>
                        <a:t>2016/2017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lnSpc>
                          <a:spcPct val="107000"/>
                        </a:lnSpc>
                        <a:spcAft>
                          <a:spcPts val="0"/>
                        </a:spcAft>
                      </a:pPr>
                      <a:r>
                        <a:rPr lang="en-GB" sz="1100">
                          <a:effectLst/>
                        </a:rPr>
                        <a:t>2017/2018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lnSpc>
                          <a:spcPct val="107000"/>
                        </a:lnSpc>
                        <a:spcAft>
                          <a:spcPts val="0"/>
                        </a:spcAft>
                      </a:pPr>
                      <a:r>
                        <a:rPr lang="en-GB" sz="1100">
                          <a:effectLst/>
                        </a:rPr>
                        <a:t>2018/2019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07000"/>
                        </a:lnSpc>
                        <a:spcAft>
                          <a:spcPts val="0"/>
                        </a:spcAft>
                      </a:pPr>
                      <a:r>
                        <a:rPr lang="en-GB" sz="1100">
                          <a:effectLst/>
                        </a:rPr>
                        <a:t>TOTAL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93424">
                <a:tc>
                  <a:txBody>
                    <a:bodyPr/>
                    <a:lstStyle/>
                    <a:p>
                      <a:pPr algn="l">
                        <a:lnSpc>
                          <a:spcPct val="107000"/>
                        </a:lnSpc>
                        <a:spcAft>
                          <a:spcPts val="0"/>
                        </a:spcAft>
                      </a:pPr>
                      <a:r>
                        <a:rPr lang="en-GB" sz="1100">
                          <a:effectLst/>
                        </a:rPr>
                        <a:t>Number of Hours of Participation Activities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07000"/>
                        </a:lnSpc>
                        <a:spcAft>
                          <a:spcPts val="0"/>
                        </a:spcAft>
                      </a:pPr>
                      <a:r>
                        <a:rPr lang="en-GB" sz="1100">
                          <a:effectLst/>
                        </a:rPr>
                        <a:t>244hrs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378hrs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260hrs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882hrs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40140">
                <a:tc>
                  <a:txBody>
                    <a:bodyPr/>
                    <a:lstStyle/>
                    <a:p>
                      <a:pPr algn="l">
                        <a:lnSpc>
                          <a:spcPct val="107000"/>
                        </a:lnSpc>
                        <a:spcAft>
                          <a:spcPts val="0"/>
                        </a:spcAft>
                      </a:pPr>
                      <a:r>
                        <a:rPr lang="en-GB" sz="1100" dirty="0">
                          <a:effectLst/>
                        </a:rPr>
                        <a:t>Number of Participation Opportunities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07000"/>
                        </a:lnSpc>
                        <a:spcAft>
                          <a:spcPts val="0"/>
                        </a:spcAft>
                      </a:pPr>
                      <a:r>
                        <a:rPr lang="en-GB" sz="1100">
                          <a:effectLst/>
                        </a:rPr>
                        <a:t>26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39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mpd="sng">
                      <a:noFill/>
                    </a:lnB>
                  </a:tcPr>
                </a:tc>
                <a:tc>
                  <a:txBody>
                    <a:bodyPr/>
                    <a:lstStyle/>
                    <a:p>
                      <a:pPr algn="ctr">
                        <a:lnSpc>
                          <a:spcPct val="107000"/>
                        </a:lnSpc>
                        <a:spcAft>
                          <a:spcPts val="0"/>
                        </a:spcAft>
                      </a:pPr>
                      <a:r>
                        <a:rPr lang="en-GB" sz="1100">
                          <a:effectLst/>
                        </a:rPr>
                        <a:t>32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97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93424">
                <a:tc>
                  <a:txBody>
                    <a:bodyPr/>
                    <a:lstStyle/>
                    <a:p>
                      <a:pPr algn="l">
                        <a:lnSpc>
                          <a:spcPct val="107000"/>
                        </a:lnSpc>
                        <a:spcAft>
                          <a:spcPts val="0"/>
                        </a:spcAft>
                      </a:pPr>
                      <a:r>
                        <a:rPr lang="en-GB" sz="1100">
                          <a:effectLst/>
                        </a:rPr>
                        <a:t>Number of Champions Board Prep meetings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07000"/>
                        </a:lnSpc>
                        <a:spcAft>
                          <a:spcPts val="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mpd="sng">
                      <a:noFill/>
                    </a:lnR>
                  </a:tcPr>
                </a:tc>
                <a:tc>
                  <a:txBody>
                    <a:bodyPr/>
                    <a:lstStyle/>
                    <a:p>
                      <a:pPr algn="ctr">
                        <a:lnSpc>
                          <a:spcPct val="107000"/>
                        </a:lnSpc>
                        <a:spcAft>
                          <a:spcPts val="0"/>
                        </a:spcAft>
                      </a:pPr>
                      <a:r>
                        <a:rPr lang="en-GB" sz="1100" dirty="0">
                          <a:effectLst/>
                        </a:rPr>
                        <a:t>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GB" sz="1100">
                          <a:effectLst/>
                        </a:rPr>
                        <a:t>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algn="ctr">
                        <a:lnSpc>
                          <a:spcPct val="107000"/>
                        </a:lnSpc>
                        <a:spcAft>
                          <a:spcPts val="0"/>
                        </a:spcAft>
                      </a:pPr>
                      <a:r>
                        <a:rPr lang="en-GB" sz="1100">
                          <a:effectLst/>
                        </a:rPr>
                        <a:t>43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586851">
                <a:tc>
                  <a:txBody>
                    <a:bodyPr/>
                    <a:lstStyle/>
                    <a:p>
                      <a:pPr algn="l">
                        <a:lnSpc>
                          <a:spcPct val="107000"/>
                        </a:lnSpc>
                        <a:spcAft>
                          <a:spcPts val="0"/>
                        </a:spcAft>
                      </a:pPr>
                      <a:r>
                        <a:rPr lang="en-GB" sz="1100" dirty="0">
                          <a:effectLst/>
                        </a:rPr>
                        <a:t>Number of Engagement events for young peoples and their family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07000"/>
                        </a:lnSpc>
                        <a:spcAft>
                          <a:spcPts val="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mpd="sng">
                      <a:noFill/>
                    </a:lnT>
                  </a:tcPr>
                </a:tc>
                <a:tc>
                  <a:txBody>
                    <a:bodyPr/>
                    <a:lstStyle/>
                    <a:p>
                      <a:pPr algn="ctr">
                        <a:lnSpc>
                          <a:spcPct val="107000"/>
                        </a:lnSpc>
                        <a:spcAft>
                          <a:spcPts val="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86851">
                <a:tc>
                  <a:txBody>
                    <a:bodyPr/>
                    <a:lstStyle/>
                    <a:p>
                      <a:pPr algn="l">
                        <a:lnSpc>
                          <a:spcPct val="107000"/>
                        </a:lnSpc>
                        <a:spcAft>
                          <a:spcPts val="0"/>
                        </a:spcAft>
                      </a:pPr>
                      <a:r>
                        <a:rPr lang="en-GB" sz="1100" dirty="0">
                          <a:effectLst/>
                        </a:rPr>
                        <a:t>Number of young people who have taken part in participation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07000"/>
                        </a:lnSpc>
                        <a:spcAft>
                          <a:spcPts val="0"/>
                        </a:spcAft>
                      </a:pPr>
                      <a:r>
                        <a:rPr lang="en-GB" sz="1100" dirty="0">
                          <a:effectLst/>
                        </a:rPr>
                        <a:t>26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dirty="0">
                          <a:effectLst/>
                        </a:rPr>
                        <a:t>47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118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40140">
                <a:tc>
                  <a:txBody>
                    <a:bodyPr/>
                    <a:lstStyle/>
                    <a:p>
                      <a:pPr algn="l">
                        <a:lnSpc>
                          <a:spcPct val="107000"/>
                        </a:lnSpc>
                        <a:spcAft>
                          <a:spcPts val="0"/>
                        </a:spcAft>
                      </a:pPr>
                      <a:r>
                        <a:rPr lang="en-GB" sz="1100">
                          <a:effectLst/>
                        </a:rPr>
                        <a:t>Number of team building events with corporate parents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07000"/>
                        </a:lnSpc>
                        <a:spcAft>
                          <a:spcPts val="0"/>
                        </a:spcAft>
                      </a:pPr>
                      <a:r>
                        <a:rPr lang="en-GB" sz="11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dirty="0">
                          <a:effectLst/>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dirty="0">
                          <a:effectLst/>
                        </a:rPr>
                        <a:t>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293424">
                <a:tc>
                  <a:txBody>
                    <a:bodyPr/>
                    <a:lstStyle/>
                    <a:p>
                      <a:pPr algn="l">
                        <a:lnSpc>
                          <a:spcPct val="107000"/>
                        </a:lnSpc>
                        <a:spcAft>
                          <a:spcPts val="0"/>
                        </a:spcAft>
                      </a:pPr>
                      <a:r>
                        <a:rPr lang="en-GB" sz="1100">
                          <a:effectLst/>
                        </a:rPr>
                        <a:t>Number of Residential weekends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07000"/>
                        </a:lnSpc>
                        <a:spcAft>
                          <a:spcPts val="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440140">
                <a:tc>
                  <a:txBody>
                    <a:bodyPr/>
                    <a:lstStyle/>
                    <a:p>
                      <a:pPr algn="l">
                        <a:lnSpc>
                          <a:spcPct val="107000"/>
                        </a:lnSpc>
                        <a:spcAft>
                          <a:spcPts val="0"/>
                        </a:spcAft>
                      </a:pPr>
                      <a:r>
                        <a:rPr lang="en-GB" sz="1100" dirty="0">
                          <a:effectLst/>
                        </a:rPr>
                        <a:t>Number of Young People Attending Residential Weekend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11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1100">
                          <a:effectLst/>
                        </a:rPr>
                        <a:t>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1100">
                          <a:effectLst/>
                        </a:rPr>
                        <a:t>24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1100" dirty="0">
                          <a:effectLst/>
                        </a:rPr>
                        <a:t>55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Rectangle 1"/>
          <p:cNvSpPr>
            <a:spLocks noChangeArrowheads="1"/>
          </p:cNvSpPr>
          <p:nvPr/>
        </p:nvSpPr>
        <p:spPr bwMode="auto">
          <a:xfrm>
            <a:off x="-256390" y="-280880"/>
            <a:ext cx="2584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80C9685-9529-40EC-AAE1-67315113A2FF}"/>
              </a:ext>
            </a:extLst>
          </p:cNvPr>
          <p:cNvPicPr>
            <a:picLocks noChangeAspect="1"/>
          </p:cNvPicPr>
          <p:nvPr/>
        </p:nvPicPr>
        <p:blipFill>
          <a:blip r:embed="rId4"/>
          <a:stretch>
            <a:fillRect/>
          </a:stretch>
        </p:blipFill>
        <p:spPr>
          <a:xfrm>
            <a:off x="5257940" y="3940936"/>
            <a:ext cx="795130" cy="794201"/>
          </a:xfrm>
          <a:prstGeom prst="rect">
            <a:avLst/>
          </a:prstGeom>
        </p:spPr>
      </p:pic>
      <p:pic>
        <p:nvPicPr>
          <p:cNvPr id="5" name="Picture 4">
            <a:extLst>
              <a:ext uri="{FF2B5EF4-FFF2-40B4-BE49-F238E27FC236}">
                <a16:creationId xmlns:a16="http://schemas.microsoft.com/office/drawing/2014/main" id="{58C39440-B327-4C92-BC5A-BD7F3DB0E1AA}"/>
              </a:ext>
            </a:extLst>
          </p:cNvPr>
          <p:cNvPicPr>
            <a:picLocks noChangeAspect="1"/>
          </p:cNvPicPr>
          <p:nvPr/>
        </p:nvPicPr>
        <p:blipFill>
          <a:blip r:embed="rId5"/>
          <a:stretch>
            <a:fillRect/>
          </a:stretch>
        </p:blipFill>
        <p:spPr>
          <a:xfrm flipH="1">
            <a:off x="6053070" y="3936490"/>
            <a:ext cx="795129" cy="798645"/>
          </a:xfrm>
          <a:prstGeom prst="rect">
            <a:avLst/>
          </a:prstGeom>
        </p:spPr>
      </p:pic>
      <p:pic>
        <p:nvPicPr>
          <p:cNvPr id="7" name="Picture 6">
            <a:extLst>
              <a:ext uri="{FF2B5EF4-FFF2-40B4-BE49-F238E27FC236}">
                <a16:creationId xmlns:a16="http://schemas.microsoft.com/office/drawing/2014/main" id="{45829D66-FF1C-498B-A1DC-AA0B160A1D4C}"/>
              </a:ext>
            </a:extLst>
          </p:cNvPr>
          <p:cNvPicPr>
            <a:picLocks noChangeAspect="1"/>
          </p:cNvPicPr>
          <p:nvPr/>
        </p:nvPicPr>
        <p:blipFill>
          <a:blip r:embed="rId5"/>
          <a:stretch>
            <a:fillRect/>
          </a:stretch>
        </p:blipFill>
        <p:spPr>
          <a:xfrm flipH="1">
            <a:off x="137935" y="3936491"/>
            <a:ext cx="795130" cy="798645"/>
          </a:xfrm>
          <a:prstGeom prst="rect">
            <a:avLst/>
          </a:prstGeom>
        </p:spPr>
      </p:pic>
      <p:pic>
        <p:nvPicPr>
          <p:cNvPr id="8" name="Picture 7">
            <a:extLst>
              <a:ext uri="{FF2B5EF4-FFF2-40B4-BE49-F238E27FC236}">
                <a16:creationId xmlns:a16="http://schemas.microsoft.com/office/drawing/2014/main" id="{365698D7-D271-46F4-B0AC-B88D145D11C4}"/>
              </a:ext>
            </a:extLst>
          </p:cNvPr>
          <p:cNvPicPr>
            <a:picLocks noChangeAspect="1"/>
          </p:cNvPicPr>
          <p:nvPr/>
        </p:nvPicPr>
        <p:blipFill>
          <a:blip r:embed="rId5"/>
          <a:stretch>
            <a:fillRect/>
          </a:stretch>
        </p:blipFill>
        <p:spPr>
          <a:xfrm>
            <a:off x="11106019" y="3936492"/>
            <a:ext cx="792549" cy="798645"/>
          </a:xfrm>
          <a:prstGeom prst="rect">
            <a:avLst/>
          </a:prstGeom>
        </p:spPr>
      </p:pic>
    </p:spTree>
    <p:extLst>
      <p:ext uri="{BB962C8B-B14F-4D97-AF65-F5344CB8AC3E}">
        <p14:creationId xmlns:p14="http://schemas.microsoft.com/office/powerpoint/2010/main" val="3954104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29876">
            <a:off x="6020671" y="861391"/>
            <a:ext cx="3428538" cy="2833477"/>
          </a:xfrm>
          <a:prstGeom prst="rect">
            <a:avLst/>
          </a:prstGeom>
          <a:ln w="228600" cap="sq" cmpd="thickThin">
            <a:solidFill>
              <a:srgbClr val="000000"/>
            </a:solidFill>
            <a:prstDash val="solid"/>
            <a:miter lim="800000"/>
          </a:ln>
          <a:effectLst>
            <a:outerShdw blurRad="50800" dist="38100" dir="8100000" algn="tr" rotWithShape="0">
              <a:prstClr val="black">
                <a:alpha val="40000"/>
              </a:prst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54763">
            <a:off x="1240627" y="577159"/>
            <a:ext cx="3433207" cy="2833477"/>
          </a:xfrm>
          <a:prstGeom prst="rect">
            <a:avLst/>
          </a:prstGeom>
          <a:ln w="228600" cap="sq" cmpd="thickThin">
            <a:solidFill>
              <a:srgbClr val="000000"/>
            </a:solidFill>
            <a:prstDash val="solid"/>
            <a:miter lim="800000"/>
          </a:ln>
          <a:effectLst>
            <a:outerShdw blurRad="50800" dist="38100" dir="8100000" algn="tr"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97081">
            <a:off x="2035952" y="3777053"/>
            <a:ext cx="3433207" cy="2574905"/>
          </a:xfrm>
          <a:prstGeom prst="rect">
            <a:avLst/>
          </a:prstGeom>
          <a:ln w="228600" cap="sq" cmpd="thickThin">
            <a:solidFill>
              <a:srgbClr val="000000"/>
            </a:solidFill>
            <a:prstDash val="solid"/>
            <a:miter lim="800000"/>
          </a:ln>
          <a:effectLst>
            <a:outerShdw blurRad="50800" dist="38100" dir="8100000" algn="tr"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35196">
            <a:off x="8004591" y="3748961"/>
            <a:ext cx="3409325" cy="2556994"/>
          </a:xfrm>
          <a:prstGeom prst="rect">
            <a:avLst/>
          </a:prstGeom>
          <a:ln w="228600" cap="sq" cmpd="thickThin">
            <a:solidFill>
              <a:srgbClr val="000000"/>
            </a:solidFill>
            <a:prstDash val="solid"/>
            <a:miter lim="800000"/>
          </a:ln>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61C59E82-0573-407F-9D6F-37D1D7AE79B9}"/>
              </a:ext>
            </a:extLst>
          </p:cNvPr>
          <p:cNvPicPr>
            <a:picLocks noChangeAspect="1"/>
          </p:cNvPicPr>
          <p:nvPr/>
        </p:nvPicPr>
        <p:blipFill>
          <a:blip r:embed="rId6"/>
          <a:stretch>
            <a:fillRect/>
          </a:stretch>
        </p:blipFill>
        <p:spPr>
          <a:xfrm>
            <a:off x="9062114" y="2863282"/>
            <a:ext cx="1198650" cy="983382"/>
          </a:xfrm>
          <a:prstGeom prst="rect">
            <a:avLst/>
          </a:prstGeom>
        </p:spPr>
      </p:pic>
      <p:pic>
        <p:nvPicPr>
          <p:cNvPr id="9" name="Picture 8">
            <a:extLst>
              <a:ext uri="{FF2B5EF4-FFF2-40B4-BE49-F238E27FC236}">
                <a16:creationId xmlns:a16="http://schemas.microsoft.com/office/drawing/2014/main" id="{495B9576-DEA0-4EF6-995D-8B9AE260D2DF}"/>
              </a:ext>
            </a:extLst>
          </p:cNvPr>
          <p:cNvPicPr>
            <a:picLocks noChangeAspect="1"/>
          </p:cNvPicPr>
          <p:nvPr/>
        </p:nvPicPr>
        <p:blipFill>
          <a:blip r:embed="rId6"/>
          <a:stretch>
            <a:fillRect/>
          </a:stretch>
        </p:blipFill>
        <p:spPr>
          <a:xfrm rot="5234827">
            <a:off x="3713438" y="3080858"/>
            <a:ext cx="1347714" cy="1105676"/>
          </a:xfrm>
          <a:prstGeom prst="rect">
            <a:avLst/>
          </a:prstGeom>
        </p:spPr>
      </p:pic>
      <p:pic>
        <p:nvPicPr>
          <p:cNvPr id="10" name="Picture 9">
            <a:extLst>
              <a:ext uri="{FF2B5EF4-FFF2-40B4-BE49-F238E27FC236}">
                <a16:creationId xmlns:a16="http://schemas.microsoft.com/office/drawing/2014/main" id="{EE234099-9860-4C9B-91D9-2B2DB9ECC027}"/>
              </a:ext>
            </a:extLst>
          </p:cNvPr>
          <p:cNvPicPr>
            <a:picLocks noChangeAspect="1"/>
          </p:cNvPicPr>
          <p:nvPr/>
        </p:nvPicPr>
        <p:blipFill>
          <a:blip r:embed="rId6"/>
          <a:stretch>
            <a:fillRect/>
          </a:stretch>
        </p:blipFill>
        <p:spPr>
          <a:xfrm flipH="1">
            <a:off x="7588648" y="5188"/>
            <a:ext cx="1263159" cy="1139482"/>
          </a:xfrm>
          <a:prstGeom prst="rect">
            <a:avLst/>
          </a:prstGeom>
        </p:spPr>
      </p:pic>
      <p:pic>
        <p:nvPicPr>
          <p:cNvPr id="11" name="Picture 10">
            <a:extLst>
              <a:ext uri="{FF2B5EF4-FFF2-40B4-BE49-F238E27FC236}">
                <a16:creationId xmlns:a16="http://schemas.microsoft.com/office/drawing/2014/main" id="{574D7656-9F60-4E72-90B0-6552BF1374D8}"/>
              </a:ext>
            </a:extLst>
          </p:cNvPr>
          <p:cNvPicPr>
            <a:picLocks noChangeAspect="1"/>
          </p:cNvPicPr>
          <p:nvPr/>
        </p:nvPicPr>
        <p:blipFill>
          <a:blip r:embed="rId6"/>
          <a:stretch>
            <a:fillRect/>
          </a:stretch>
        </p:blipFill>
        <p:spPr>
          <a:xfrm>
            <a:off x="2256972" y="-164055"/>
            <a:ext cx="1263159" cy="1036306"/>
          </a:xfrm>
          <a:prstGeom prst="rect">
            <a:avLst/>
          </a:prstGeom>
        </p:spPr>
      </p:pic>
    </p:spTree>
    <p:extLst>
      <p:ext uri="{BB962C8B-B14F-4D97-AF65-F5344CB8AC3E}">
        <p14:creationId xmlns:p14="http://schemas.microsoft.com/office/powerpoint/2010/main" val="23671861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775"/>
            <a:ext cx="10515600" cy="1192695"/>
          </a:xfrm>
        </p:spPr>
        <p:txBody>
          <a:bodyPr>
            <a:normAutofit/>
          </a:bodyPr>
          <a:lstStyle/>
          <a:p>
            <a:pPr algn="ctr"/>
            <a:r>
              <a:rPr lang="en-GB" dirty="0">
                <a:ln>
                  <a:solidFill>
                    <a:srgbClr val="E7E6E6">
                      <a:lumMod val="50000"/>
                    </a:srgbClr>
                  </a:solidFill>
                </a:ln>
                <a:solidFill>
                  <a:srgbClr val="920000"/>
                </a:solidFill>
                <a:effectLst>
                  <a:outerShdw blurRad="38100" dist="38100" dir="2700000" algn="tl">
                    <a:srgbClr val="000000">
                      <a:alpha val="43137"/>
                    </a:srgbClr>
                  </a:outerShdw>
                </a:effectLst>
                <a:latin typeface="Cooper Black" panose="0208090404030B020404" pitchFamily="18" charset="0"/>
                <a:ea typeface="+mn-ea"/>
                <a:cs typeface="Aharoni" panose="02010803020104030203" pitchFamily="2" charset="-79"/>
              </a:rPr>
              <a:t>Mini-champs</a:t>
            </a:r>
            <a:endParaRPr lang="en-GB" dirty="0"/>
          </a:p>
        </p:txBody>
      </p:sp>
      <p:sp>
        <p:nvSpPr>
          <p:cNvPr id="3" name="Content Placeholder 2"/>
          <p:cNvSpPr>
            <a:spLocks noGrp="1"/>
          </p:cNvSpPr>
          <p:nvPr>
            <p:ph idx="1"/>
          </p:nvPr>
        </p:nvSpPr>
        <p:spPr>
          <a:xfrm>
            <a:off x="371061" y="1338470"/>
            <a:ext cx="11463130" cy="5373755"/>
          </a:xfrm>
        </p:spPr>
        <p:txBody>
          <a:bodyPr>
            <a:normAutofit fontScale="25000" lnSpcReduction="20000"/>
          </a:bodyPr>
          <a:lstStyle/>
          <a:p>
            <a:pPr>
              <a:buFont typeface="Wingdings" panose="05000000000000000000" pitchFamily="2" charset="2"/>
              <a:buChar char="v"/>
            </a:pPr>
            <a:r>
              <a:rPr lang="en-GB" sz="11200" dirty="0"/>
              <a:t> </a:t>
            </a:r>
            <a:r>
              <a:rPr lang="en-GB" sz="11200" dirty="0">
                <a:solidFill>
                  <a:srgbClr val="E7E6E6">
                    <a:lumMod val="25000"/>
                  </a:srgbClr>
                </a:solidFill>
                <a:latin typeface="Cooper Black" panose="0208090404030B020404" pitchFamily="18" charset="0"/>
              </a:rPr>
              <a:t>The Mini-champs group works in collaboration with the  core champions board.</a:t>
            </a:r>
            <a:endParaRPr lang="en-GB" sz="11200" dirty="0"/>
          </a:p>
          <a:p>
            <a:pPr marL="0" indent="0">
              <a:buNone/>
            </a:pPr>
            <a:endParaRPr lang="en-GB" sz="11200" dirty="0"/>
          </a:p>
          <a:p>
            <a:pPr>
              <a:buFont typeface="Wingdings" panose="05000000000000000000" pitchFamily="2" charset="2"/>
              <a:buChar char="v"/>
            </a:pPr>
            <a:r>
              <a:rPr lang="en-GB" sz="11200" dirty="0"/>
              <a:t> </a:t>
            </a:r>
            <a:r>
              <a:rPr lang="en-GB" sz="11200" dirty="0">
                <a:solidFill>
                  <a:srgbClr val="E7E6E6">
                    <a:lumMod val="25000"/>
                  </a:srgbClr>
                </a:solidFill>
                <a:latin typeface="Cooper Black" panose="0208090404030B020404" pitchFamily="18" charset="0"/>
              </a:rPr>
              <a:t>It offers participation to the 6-13 year old age group.</a:t>
            </a:r>
            <a:endParaRPr lang="en-GB" sz="11200" dirty="0"/>
          </a:p>
          <a:p>
            <a:endParaRPr lang="en-GB" sz="11200" dirty="0"/>
          </a:p>
          <a:p>
            <a:pPr>
              <a:buFont typeface="Wingdings" panose="05000000000000000000" pitchFamily="2" charset="2"/>
              <a:buChar char="v"/>
            </a:pPr>
            <a:r>
              <a:rPr lang="en-GB" sz="11200" dirty="0"/>
              <a:t> </a:t>
            </a:r>
            <a:r>
              <a:rPr lang="en-GB" sz="11200" dirty="0">
                <a:solidFill>
                  <a:srgbClr val="E7E6E6">
                    <a:lumMod val="25000"/>
                  </a:srgbClr>
                </a:solidFill>
                <a:latin typeface="Cooper Black" panose="0208090404030B020404" pitchFamily="18" charset="0"/>
              </a:rPr>
              <a:t>It allows younger kids the chance to be develop their care identity in a fun and creative environment.</a:t>
            </a:r>
            <a:endParaRPr lang="en-GB" sz="11200" dirty="0"/>
          </a:p>
          <a:p>
            <a:endParaRPr lang="en-GB" sz="11200" dirty="0"/>
          </a:p>
          <a:p>
            <a:pPr>
              <a:buFont typeface="Wingdings" panose="05000000000000000000" pitchFamily="2" charset="2"/>
              <a:buChar char="v"/>
            </a:pPr>
            <a:r>
              <a:rPr lang="en-GB" sz="11200" dirty="0"/>
              <a:t> </a:t>
            </a:r>
            <a:r>
              <a:rPr lang="en-GB" sz="11200" dirty="0">
                <a:solidFill>
                  <a:srgbClr val="E7E6E6">
                    <a:lumMod val="25000"/>
                  </a:srgbClr>
                </a:solidFill>
                <a:latin typeface="Cooper Black" panose="0208090404030B020404" pitchFamily="18" charset="0"/>
              </a:rPr>
              <a:t>We support the Mini-champs to share their views through play.</a:t>
            </a:r>
            <a:r>
              <a:rPr lang="en-GB" sz="11200" dirty="0"/>
              <a:t> </a:t>
            </a:r>
          </a:p>
          <a:p>
            <a:pPr>
              <a:buFont typeface="Wingdings" panose="05000000000000000000" pitchFamily="2" charset="2"/>
              <a:buChar char="v"/>
            </a:pPr>
            <a:endParaRPr lang="en-GB" sz="11200" dirty="0"/>
          </a:p>
          <a:p>
            <a:pPr>
              <a:buFont typeface="Wingdings" panose="05000000000000000000" pitchFamily="2" charset="2"/>
              <a:buChar char="v"/>
            </a:pPr>
            <a:r>
              <a:rPr lang="en-GB" sz="11200" dirty="0"/>
              <a:t> </a:t>
            </a:r>
            <a:r>
              <a:rPr lang="en-GB" sz="11200" dirty="0">
                <a:solidFill>
                  <a:srgbClr val="E7E6E6">
                    <a:lumMod val="25000"/>
                  </a:srgbClr>
                </a:solidFill>
                <a:latin typeface="Cooper Black" panose="0208090404030B020404" pitchFamily="18" charset="0"/>
              </a:rPr>
              <a:t>These views can be used as a part of our ‘themed’ work and taken to our corporate parents for exploration.</a:t>
            </a:r>
            <a:endParaRPr lang="en-GB" sz="11200" dirty="0"/>
          </a:p>
          <a:p>
            <a:pPr marL="0" indent="0">
              <a:buNone/>
            </a:pPr>
            <a:endParaRPr lang="en-GB" sz="11200" dirty="0"/>
          </a:p>
          <a:p>
            <a:pPr marL="0" indent="0">
              <a:buNone/>
            </a:pPr>
            <a:endParaRPr lang="en-GB" sz="11200" dirty="0"/>
          </a:p>
          <a:p>
            <a:pPr marL="0" indent="0">
              <a:buNone/>
            </a:pPr>
            <a:r>
              <a:rPr lang="en-GB" sz="5900" dirty="0">
                <a:solidFill>
                  <a:srgbClr val="FF0000"/>
                </a:solidFill>
              </a:rPr>
              <a:t> </a:t>
            </a:r>
          </a:p>
        </p:txBody>
      </p:sp>
    </p:spTree>
    <p:extLst>
      <p:ext uri="{BB962C8B-B14F-4D97-AF65-F5344CB8AC3E}">
        <p14:creationId xmlns:p14="http://schemas.microsoft.com/office/powerpoint/2010/main" val="11731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203C90-7BE3-4DFF-A52B-81BABE441A54}"/>
              </a:ext>
            </a:extLst>
          </p:cNvPr>
          <p:cNvPicPr>
            <a:picLocks noChangeAspect="1"/>
          </p:cNvPicPr>
          <p:nvPr/>
        </p:nvPicPr>
        <p:blipFill>
          <a:blip r:embed="rId2"/>
          <a:stretch>
            <a:fillRect/>
          </a:stretch>
        </p:blipFill>
        <p:spPr>
          <a:xfrm rot="213654">
            <a:off x="5631329" y="3535624"/>
            <a:ext cx="4392853" cy="29980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A group of people standing in front of a crowd&#10;&#10;Description automatically generated">
            <a:extLst>
              <a:ext uri="{FF2B5EF4-FFF2-40B4-BE49-F238E27FC236}">
                <a16:creationId xmlns:a16="http://schemas.microsoft.com/office/drawing/2014/main" id="{D4F4E984-CD6C-47B7-A42C-EEED385606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401" y="351940"/>
            <a:ext cx="5130922" cy="29811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1">
            <a:extLst>
              <a:ext uri="{FF2B5EF4-FFF2-40B4-BE49-F238E27FC236}">
                <a16:creationId xmlns:a16="http://schemas.microsoft.com/office/drawing/2014/main" id="{ACC42BFC-9D86-4DD4-82E9-25E91FAF8488}"/>
              </a:ext>
            </a:extLst>
          </p:cNvPr>
          <p:cNvPicPr>
            <a:picLocks noChangeAspect="1"/>
          </p:cNvPicPr>
          <p:nvPr/>
        </p:nvPicPr>
        <p:blipFill>
          <a:blip r:embed="rId4"/>
          <a:stretch>
            <a:fillRect/>
          </a:stretch>
        </p:blipFill>
        <p:spPr>
          <a:xfrm rot="20964881">
            <a:off x="522603" y="3047751"/>
            <a:ext cx="4457447" cy="32376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E033C850-8366-4C90-A504-416FD6CEBC53}"/>
              </a:ext>
            </a:extLst>
          </p:cNvPr>
          <p:cNvPicPr>
            <a:picLocks noChangeAspect="1"/>
          </p:cNvPicPr>
          <p:nvPr/>
        </p:nvPicPr>
        <p:blipFill>
          <a:blip r:embed="rId5"/>
          <a:stretch>
            <a:fillRect/>
          </a:stretch>
        </p:blipFill>
        <p:spPr>
          <a:xfrm rot="1411568" flipH="1">
            <a:off x="1021299" y="2413051"/>
            <a:ext cx="1234203" cy="1140051"/>
          </a:xfrm>
          <a:prstGeom prst="rect">
            <a:avLst/>
          </a:prstGeom>
        </p:spPr>
      </p:pic>
      <p:pic>
        <p:nvPicPr>
          <p:cNvPr id="10" name="Picture 9">
            <a:extLst>
              <a:ext uri="{FF2B5EF4-FFF2-40B4-BE49-F238E27FC236}">
                <a16:creationId xmlns:a16="http://schemas.microsoft.com/office/drawing/2014/main" id="{31178273-CF25-4DC3-8761-48A419FCF6DF}"/>
              </a:ext>
            </a:extLst>
          </p:cNvPr>
          <p:cNvPicPr>
            <a:picLocks noChangeAspect="1"/>
          </p:cNvPicPr>
          <p:nvPr/>
        </p:nvPicPr>
        <p:blipFill>
          <a:blip r:embed="rId5"/>
          <a:stretch>
            <a:fillRect/>
          </a:stretch>
        </p:blipFill>
        <p:spPr>
          <a:xfrm rot="17532191">
            <a:off x="6658427" y="3112684"/>
            <a:ext cx="1261981" cy="1140051"/>
          </a:xfrm>
          <a:prstGeom prst="rect">
            <a:avLst/>
          </a:prstGeom>
        </p:spPr>
      </p:pic>
      <p:pic>
        <p:nvPicPr>
          <p:cNvPr id="11" name="Picture 10">
            <a:extLst>
              <a:ext uri="{FF2B5EF4-FFF2-40B4-BE49-F238E27FC236}">
                <a16:creationId xmlns:a16="http://schemas.microsoft.com/office/drawing/2014/main" id="{6A5E3E7A-6550-4E92-979C-85FCC0FEA86B}"/>
              </a:ext>
            </a:extLst>
          </p:cNvPr>
          <p:cNvPicPr>
            <a:picLocks noChangeAspect="1"/>
          </p:cNvPicPr>
          <p:nvPr/>
        </p:nvPicPr>
        <p:blipFill>
          <a:blip r:embed="rId5"/>
          <a:stretch>
            <a:fillRect/>
          </a:stretch>
        </p:blipFill>
        <p:spPr>
          <a:xfrm flipH="1">
            <a:off x="2617177" y="-287080"/>
            <a:ext cx="1225104" cy="1140051"/>
          </a:xfrm>
          <a:prstGeom prst="rect">
            <a:avLst/>
          </a:prstGeom>
        </p:spPr>
      </p:pic>
      <p:pic>
        <p:nvPicPr>
          <p:cNvPr id="14" name="Picture 13">
            <a:extLst>
              <a:ext uri="{FF2B5EF4-FFF2-40B4-BE49-F238E27FC236}">
                <a16:creationId xmlns:a16="http://schemas.microsoft.com/office/drawing/2014/main" id="{D9A16F30-7B3E-4C59-A1F5-455E31AA07F0}"/>
              </a:ext>
            </a:extLst>
          </p:cNvPr>
          <p:cNvPicPr>
            <a:picLocks noChangeAspect="1"/>
          </p:cNvPicPr>
          <p:nvPr/>
        </p:nvPicPr>
        <p:blipFill>
          <a:blip r:embed="rId6"/>
          <a:stretch>
            <a:fillRect/>
          </a:stretch>
        </p:blipFill>
        <p:spPr>
          <a:xfrm rot="463811">
            <a:off x="8092428" y="390815"/>
            <a:ext cx="3220872" cy="3646580"/>
          </a:xfrm>
          <a:prstGeom prst="rect">
            <a:avLst/>
          </a:prstGeom>
          <a:ln w="190500" cap="sq">
            <a:solidFill>
              <a:srgbClr val="C8C6BD"/>
            </a:solidFill>
            <a:prstDash val="solid"/>
            <a:miter lim="800000"/>
          </a:ln>
          <a:effectLst>
            <a:outerShdw blurRad="50800" dist="38100" dir="5400000" algn="t" rotWithShape="0">
              <a:prstClr val="black">
                <a:alpha val="40000"/>
              </a:prst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a:extLst>
              <a:ext uri="{FF2B5EF4-FFF2-40B4-BE49-F238E27FC236}">
                <a16:creationId xmlns:a16="http://schemas.microsoft.com/office/drawing/2014/main" id="{6BA341F4-0071-41B2-99C8-9AD435B45550}"/>
              </a:ext>
            </a:extLst>
          </p:cNvPr>
          <p:cNvPicPr>
            <a:picLocks noChangeAspect="1"/>
          </p:cNvPicPr>
          <p:nvPr/>
        </p:nvPicPr>
        <p:blipFill>
          <a:blip r:embed="rId7"/>
          <a:stretch>
            <a:fillRect/>
          </a:stretch>
        </p:blipFill>
        <p:spPr>
          <a:xfrm rot="1563925">
            <a:off x="9970798" y="-476810"/>
            <a:ext cx="1658256" cy="1603387"/>
          </a:xfrm>
          <a:prstGeom prst="rect">
            <a:avLst/>
          </a:prstGeom>
        </p:spPr>
      </p:pic>
    </p:spTree>
    <p:extLst>
      <p:ext uri="{BB962C8B-B14F-4D97-AF65-F5344CB8AC3E}">
        <p14:creationId xmlns:p14="http://schemas.microsoft.com/office/powerpoint/2010/main" val="1363241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91" y="365125"/>
            <a:ext cx="10619509" cy="1546802"/>
          </a:xfrm>
        </p:spPr>
        <p:txBody>
          <a:bodyPr>
            <a:normAutofit/>
          </a:bodyPr>
          <a:lstStyle/>
          <a:p>
            <a:r>
              <a:rPr lang="en-GB" dirty="0">
                <a:ln>
                  <a:solidFill>
                    <a:srgbClr val="E7E6E6">
                      <a:lumMod val="50000"/>
                    </a:srgbClr>
                  </a:solidFill>
                </a:ln>
                <a:solidFill>
                  <a:srgbClr val="920000"/>
                </a:solidFill>
                <a:effectLst>
                  <a:outerShdw blurRad="38100" dist="38100" dir="2700000" algn="tl">
                    <a:srgbClr val="000000">
                      <a:alpha val="43137"/>
                    </a:srgbClr>
                  </a:outerShdw>
                </a:effectLst>
                <a:latin typeface="Cooper Black" panose="0208090404030B020404" pitchFamily="18" charset="0"/>
                <a:ea typeface="+mn-ea"/>
                <a:cs typeface="Aharoni" panose="02010803020104030203" pitchFamily="2" charset="-79"/>
              </a:rPr>
              <a:t> </a:t>
            </a:r>
            <a:r>
              <a:rPr lang="en-GB" dirty="0"/>
              <a:t/>
            </a:r>
            <a:br>
              <a:rPr lang="en-GB" dirty="0"/>
            </a:br>
            <a:endParaRPr lang="en-GB" dirty="0"/>
          </a:p>
        </p:txBody>
      </p:sp>
      <p:sp>
        <p:nvSpPr>
          <p:cNvPr id="3" name="Rectangle 2"/>
          <p:cNvSpPr/>
          <p:nvPr/>
        </p:nvSpPr>
        <p:spPr>
          <a:xfrm>
            <a:off x="3052630" y="1236049"/>
            <a:ext cx="6305341" cy="5111720"/>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Writing and recording their own music singles </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Music festival</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Photography project</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Arts awards</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Citizens theatre groups</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Team building events including sports day, pizza making and previous residential weekends </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Street cones performance </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Writing and producing a film</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Putting on events such as summer BBQ and care day </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Learning cooking skills</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Learning magic tricks</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Writing and performing in drama productions </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YISS summer programme </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Young person led workshops at Conferences including Social Work Scotland</a:t>
            </a:r>
            <a:endParaRPr kumimoji="0" lang="en-GB" sz="16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p:txBody>
      </p:sp>
      <p:pic>
        <p:nvPicPr>
          <p:cNvPr id="4" name="Picture 3" descr="C:\Users\foleyv\AppData\Local\Microsoft\Windows\Temporary Internet Files\Content.Outlook\TA0VTARV\IMG_4106 (003).PNG"/>
          <p:cNvPicPr/>
          <p:nvPr/>
        </p:nvPicPr>
        <p:blipFill rotWithShape="1">
          <a:blip r:embed="rId2" cstate="print">
            <a:extLst>
              <a:ext uri="{28A0092B-C50C-407E-A947-70E740481C1C}">
                <a14:useLocalDpi xmlns:a14="http://schemas.microsoft.com/office/drawing/2010/main" val="0"/>
              </a:ext>
            </a:extLst>
          </a:blip>
          <a:srcRect l="-545794" t="-54580" r="346016" b="-33129"/>
          <a:stretch/>
        </p:blipFill>
        <p:spPr bwMode="auto">
          <a:xfrm>
            <a:off x="3818968" y="1236049"/>
            <a:ext cx="5245015" cy="5431136"/>
          </a:xfrm>
          <a:prstGeom prst="rect">
            <a:avLst/>
          </a:prstGeom>
          <a:noFill/>
          <a:ln>
            <a:noFill/>
          </a:ln>
        </p:spPr>
      </p:pic>
      <p:pic>
        <p:nvPicPr>
          <p:cNvPr id="8" name="Picture 7" descr="I:\Teams\Children's Services and Criminal Justice\Youth Intensive Support Service\CHAMPIONS BOARD\YISS photos\IMG_390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1416">
            <a:off x="274031" y="1790920"/>
            <a:ext cx="2618379" cy="20517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94" y="4414861"/>
            <a:ext cx="2790454" cy="20517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62746">
            <a:off x="9222202" y="4401822"/>
            <a:ext cx="2656193" cy="20755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a:extLst>
              <a:ext uri="{FF2B5EF4-FFF2-40B4-BE49-F238E27FC236}">
                <a16:creationId xmlns:a16="http://schemas.microsoft.com/office/drawing/2014/main" id="{1AEAF1C5-DA49-4208-9ECF-13BC0276A9A8}"/>
              </a:ext>
            </a:extLst>
          </p:cNvPr>
          <p:cNvPicPr>
            <a:picLocks noChangeAspect="1"/>
          </p:cNvPicPr>
          <p:nvPr/>
        </p:nvPicPr>
        <p:blipFill>
          <a:blip r:embed="rId6"/>
          <a:stretch>
            <a:fillRect/>
          </a:stretch>
        </p:blipFill>
        <p:spPr>
          <a:xfrm rot="528311">
            <a:off x="8936232" y="1270921"/>
            <a:ext cx="3372132" cy="3091729"/>
          </a:xfrm>
          <a:prstGeom prst="rect">
            <a:avLst/>
          </a:prstGeom>
        </p:spPr>
      </p:pic>
      <p:pic>
        <p:nvPicPr>
          <p:cNvPr id="5" name="Picture 4">
            <a:extLst>
              <a:ext uri="{FF2B5EF4-FFF2-40B4-BE49-F238E27FC236}">
                <a16:creationId xmlns:a16="http://schemas.microsoft.com/office/drawing/2014/main" id="{CEFF5504-87BA-4C0E-842B-4DB0EC7F911F}"/>
              </a:ext>
            </a:extLst>
          </p:cNvPr>
          <p:cNvPicPr>
            <a:picLocks noChangeAspect="1"/>
          </p:cNvPicPr>
          <p:nvPr/>
        </p:nvPicPr>
        <p:blipFill>
          <a:blip r:embed="rId7"/>
          <a:stretch>
            <a:fillRect/>
          </a:stretch>
        </p:blipFill>
        <p:spPr>
          <a:xfrm rot="18371754">
            <a:off x="564128" y="1011686"/>
            <a:ext cx="1261981" cy="1140051"/>
          </a:xfrm>
          <a:prstGeom prst="rect">
            <a:avLst/>
          </a:prstGeom>
        </p:spPr>
      </p:pic>
      <p:pic>
        <p:nvPicPr>
          <p:cNvPr id="6" name="Picture 5">
            <a:extLst>
              <a:ext uri="{FF2B5EF4-FFF2-40B4-BE49-F238E27FC236}">
                <a16:creationId xmlns:a16="http://schemas.microsoft.com/office/drawing/2014/main" id="{93EAE16F-5D28-43A4-87D0-AA52F256D7CA}"/>
              </a:ext>
            </a:extLst>
          </p:cNvPr>
          <p:cNvPicPr>
            <a:picLocks noChangeAspect="1"/>
          </p:cNvPicPr>
          <p:nvPr/>
        </p:nvPicPr>
        <p:blipFill>
          <a:blip r:embed="rId7"/>
          <a:stretch>
            <a:fillRect/>
          </a:stretch>
        </p:blipFill>
        <p:spPr>
          <a:xfrm rot="17120560">
            <a:off x="737728" y="3733419"/>
            <a:ext cx="1261981" cy="1140051"/>
          </a:xfrm>
          <a:prstGeom prst="rect">
            <a:avLst/>
          </a:prstGeom>
        </p:spPr>
      </p:pic>
      <p:pic>
        <p:nvPicPr>
          <p:cNvPr id="7" name="Picture 6">
            <a:extLst>
              <a:ext uri="{FF2B5EF4-FFF2-40B4-BE49-F238E27FC236}">
                <a16:creationId xmlns:a16="http://schemas.microsoft.com/office/drawing/2014/main" id="{0B28899B-E173-49BA-A599-40E88260833E}"/>
              </a:ext>
            </a:extLst>
          </p:cNvPr>
          <p:cNvPicPr>
            <a:picLocks noChangeAspect="1"/>
          </p:cNvPicPr>
          <p:nvPr/>
        </p:nvPicPr>
        <p:blipFill>
          <a:blip r:embed="rId7"/>
          <a:stretch>
            <a:fillRect/>
          </a:stretch>
        </p:blipFill>
        <p:spPr>
          <a:xfrm rot="19369796">
            <a:off x="9919306" y="3540592"/>
            <a:ext cx="1261981" cy="1140051"/>
          </a:xfrm>
          <a:prstGeom prst="rect">
            <a:avLst/>
          </a:prstGeom>
        </p:spPr>
      </p:pic>
      <p:pic>
        <p:nvPicPr>
          <p:cNvPr id="11" name="Picture 10">
            <a:extLst>
              <a:ext uri="{FF2B5EF4-FFF2-40B4-BE49-F238E27FC236}">
                <a16:creationId xmlns:a16="http://schemas.microsoft.com/office/drawing/2014/main" id="{A29008BB-6AEE-40E2-AA8E-9C35D833A03B}"/>
              </a:ext>
            </a:extLst>
          </p:cNvPr>
          <p:cNvPicPr>
            <a:picLocks noChangeAspect="1"/>
          </p:cNvPicPr>
          <p:nvPr/>
        </p:nvPicPr>
        <p:blipFill>
          <a:blip r:embed="rId7"/>
          <a:stretch>
            <a:fillRect/>
          </a:stretch>
        </p:blipFill>
        <p:spPr>
          <a:xfrm>
            <a:off x="10266934" y="827774"/>
            <a:ext cx="1261981" cy="1140051"/>
          </a:xfrm>
          <a:prstGeom prst="rect">
            <a:avLst/>
          </a:prstGeom>
        </p:spPr>
      </p:pic>
      <p:sp>
        <p:nvSpPr>
          <p:cNvPr id="13" name="Rectangle 12">
            <a:extLst>
              <a:ext uri="{FF2B5EF4-FFF2-40B4-BE49-F238E27FC236}">
                <a16:creationId xmlns:a16="http://schemas.microsoft.com/office/drawing/2014/main" id="{C9AD8F89-D948-4185-A6FA-5292A583A576}"/>
              </a:ext>
            </a:extLst>
          </p:cNvPr>
          <p:cNvSpPr/>
          <p:nvPr/>
        </p:nvSpPr>
        <p:spPr>
          <a:xfrm>
            <a:off x="967409" y="263338"/>
            <a:ext cx="10296962"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solidFill>
                    <a:srgbClr val="E7E6E6">
                      <a:lumMod val="50000"/>
                    </a:srgbClr>
                  </a:solidFill>
                </a:ln>
                <a:solidFill>
                  <a:srgbClr val="920000"/>
                </a:solidFill>
                <a:effectLst>
                  <a:outerShdw blurRad="38100" dist="38100" dir="2700000" algn="tl">
                    <a:srgbClr val="000000">
                      <a:alpha val="43137"/>
                    </a:srgbClr>
                  </a:outerShdw>
                </a:effectLst>
                <a:uLnTx/>
                <a:uFillTx/>
                <a:latin typeface="Cooper Black" panose="0208090404030B020404" pitchFamily="18" charset="0"/>
                <a:ea typeface="+mn-ea"/>
                <a:cs typeface="Aharoni" panose="02010803020104030203" pitchFamily="2" charset="-79"/>
              </a:rPr>
              <a:t>Some Champion Board activities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6575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85B7B-4B11-43E6-871D-16C42E2CC162}"/>
              </a:ext>
            </a:extLst>
          </p:cNvPr>
          <p:cNvSpPr>
            <a:spLocks noGrp="1"/>
          </p:cNvSpPr>
          <p:nvPr>
            <p:ph type="title"/>
          </p:nvPr>
        </p:nvSpPr>
        <p:spPr>
          <a:xfrm>
            <a:off x="609600" y="287890"/>
            <a:ext cx="10972800" cy="1143000"/>
          </a:xfrm>
        </p:spPr>
        <p:txBody>
          <a:bodyPr/>
          <a:lstStyle/>
          <a:p>
            <a:r>
              <a:rPr lang="en-GB" dirty="0">
                <a:ln>
                  <a:solidFill>
                    <a:srgbClr val="E7E6E6">
                      <a:lumMod val="50000"/>
                    </a:srgbClr>
                  </a:solidFill>
                </a:ln>
                <a:solidFill>
                  <a:srgbClr val="920000"/>
                </a:solidFill>
                <a:effectLst>
                  <a:outerShdw blurRad="38100" dist="38100" dir="2700000" algn="tl">
                    <a:srgbClr val="000000">
                      <a:alpha val="43137"/>
                    </a:srgbClr>
                  </a:outerShdw>
                </a:effectLst>
                <a:latin typeface="Cooper Black" panose="0208090404030B020404" pitchFamily="18" charset="0"/>
                <a:cs typeface="Aharoni" panose="02010803020104030203" pitchFamily="2" charset="-79"/>
              </a:rPr>
              <a:t>Consultation Invites</a:t>
            </a:r>
            <a:endParaRPr lang="en-GB" dirty="0"/>
          </a:p>
        </p:txBody>
      </p:sp>
      <p:sp>
        <p:nvSpPr>
          <p:cNvPr id="3" name="Content Placeholder 2">
            <a:extLst>
              <a:ext uri="{FF2B5EF4-FFF2-40B4-BE49-F238E27FC236}">
                <a16:creationId xmlns:a16="http://schemas.microsoft.com/office/drawing/2014/main" id="{F6D0D645-08A2-4996-B2A9-6B5E04D59D14}"/>
              </a:ext>
            </a:extLst>
          </p:cNvPr>
          <p:cNvSpPr>
            <a:spLocks noGrp="1"/>
          </p:cNvSpPr>
          <p:nvPr>
            <p:ph idx="1"/>
          </p:nvPr>
        </p:nvSpPr>
        <p:spPr>
          <a:xfrm>
            <a:off x="609600" y="2040835"/>
            <a:ext cx="10972800" cy="4085329"/>
          </a:xfrm>
        </p:spPr>
        <p:txBody>
          <a:bodyPr/>
          <a:lstStyle/>
          <a:p>
            <a:pPr>
              <a:buFont typeface="Wingdings" panose="05000000000000000000" pitchFamily="2" charset="2"/>
              <a:buChar char="v"/>
            </a:pPr>
            <a:r>
              <a:rPr lang="en-GB" sz="2800" dirty="0">
                <a:solidFill>
                  <a:schemeClr val="bg2">
                    <a:lumMod val="25000"/>
                  </a:schemeClr>
                </a:solidFill>
              </a:rPr>
              <a:t> </a:t>
            </a:r>
            <a:r>
              <a:rPr lang="en-GB" sz="2800" dirty="0">
                <a:solidFill>
                  <a:schemeClr val="bg2">
                    <a:lumMod val="25000"/>
                  </a:schemeClr>
                </a:solidFill>
                <a:latin typeface="Cooper Black" panose="0208090404030B020404" pitchFamily="18" charset="0"/>
              </a:rPr>
              <a:t>Young champions were consulted on their views for a new education policy aimed at better supporting care experienced pupils in the authority. </a:t>
            </a:r>
          </a:p>
          <a:p>
            <a:pPr marL="0" indent="0">
              <a:buNone/>
            </a:pPr>
            <a:endParaRPr lang="en-GB" sz="2400" dirty="0">
              <a:solidFill>
                <a:schemeClr val="bg2">
                  <a:lumMod val="25000"/>
                </a:schemeClr>
              </a:solidFill>
              <a:latin typeface="Cooper Black" panose="0208090404030B020404" pitchFamily="18" charset="0"/>
            </a:endParaRPr>
          </a:p>
          <a:p>
            <a:pPr>
              <a:buFont typeface="Wingdings" panose="05000000000000000000" pitchFamily="2" charset="2"/>
              <a:buChar char="v"/>
            </a:pPr>
            <a:r>
              <a:rPr lang="en-GB" sz="2800" dirty="0">
                <a:solidFill>
                  <a:schemeClr val="bg2">
                    <a:lumMod val="25000"/>
                  </a:schemeClr>
                </a:solidFill>
                <a:latin typeface="Cooper Black" panose="0208090404030B020404" pitchFamily="18" charset="0"/>
              </a:rPr>
              <a:t>Young champions were invited by the ‘Better Hearings’ group to share their views on what would make the Hearing system better for care experienced young people. </a:t>
            </a:r>
            <a:endParaRPr lang="en-GB" sz="2800" dirty="0">
              <a:solidFill>
                <a:schemeClr val="bg2">
                  <a:lumMod val="25000"/>
                </a:schemeClr>
              </a:solidFill>
            </a:endParaRPr>
          </a:p>
        </p:txBody>
      </p:sp>
    </p:spTree>
    <p:extLst>
      <p:ext uri="{BB962C8B-B14F-4D97-AF65-F5344CB8AC3E}">
        <p14:creationId xmlns:p14="http://schemas.microsoft.com/office/powerpoint/2010/main" val="216445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GB" sz="3600" dirty="0">
                <a:ln>
                  <a:solidFill>
                    <a:srgbClr val="E7E6E6">
                      <a:lumMod val="50000"/>
                    </a:srgbClr>
                  </a:solidFill>
                </a:ln>
                <a:solidFill>
                  <a:srgbClr val="920000"/>
                </a:solidFill>
                <a:effectLst>
                  <a:outerShdw blurRad="38100" dist="38100" dir="2700000" algn="tl">
                    <a:srgbClr val="000000">
                      <a:alpha val="43137"/>
                    </a:srgbClr>
                  </a:outerShdw>
                </a:effectLst>
                <a:latin typeface="Cooper Black" panose="0208090404030B020404" pitchFamily="18" charset="0"/>
                <a:cs typeface="Aharoni" panose="02010803020104030203" pitchFamily="2" charset="-79"/>
              </a:rPr>
              <a:t>How does the champions Board work?</a:t>
            </a:r>
            <a:r>
              <a:rPr lang="en-GB" sz="4800" dirty="0">
                <a:solidFill>
                  <a:srgbClr val="7030A0"/>
                </a:solidFill>
                <a:latin typeface="Aharoni" panose="02010803020104030203" pitchFamily="2" charset="-79"/>
                <a:cs typeface="Aharoni" panose="02010803020104030203" pitchFamily="2" charset="-79"/>
              </a:rPr>
              <a:t>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0112119" y="2675294"/>
            <a:ext cx="1427018" cy="2138074"/>
          </a:xfrm>
          <a:prstGeom prst="rect">
            <a:avLst/>
          </a:prstGeom>
          <a:ln w="190500" cap="sq">
            <a:solidFill>
              <a:srgbClr val="C8C6BD"/>
            </a:solidFill>
            <a:prstDash val="solid"/>
            <a:miter lim="800000"/>
          </a:ln>
          <a:effectLst>
            <a:outerShdw dist="35921" dir="2700000" algn="ctr" rotWithShape="0">
              <a:schemeClr val="bg2"/>
            </a:outerShdw>
            <a:reflection blurRad="6350" stA="50000" endA="300" endPos="55000" dir="5400000" sy="-100000" algn="bl" rotWithShape="0"/>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3650571" y="4217442"/>
            <a:ext cx="4164562" cy="21758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extBox 2"/>
          <p:cNvSpPr txBox="1"/>
          <p:nvPr/>
        </p:nvSpPr>
        <p:spPr>
          <a:xfrm>
            <a:off x="304087" y="2009104"/>
            <a:ext cx="1123505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Fortnightly meetings with core group        </a:t>
            </a:r>
            <a:r>
              <a:rPr kumimoji="0" lang="en-GB" sz="20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                        </a:t>
            </a:r>
            <a:r>
              <a:rPr kumimoji="0" lang="en-GB"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            Fortnightly Mini champs meetings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Quarterly meetings with adult champions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own Arrow 14"/>
          <p:cNvSpPr/>
          <p:nvPr/>
        </p:nvSpPr>
        <p:spPr>
          <a:xfrm rot="1861722">
            <a:off x="7971199" y="2689911"/>
            <a:ext cx="772732" cy="82003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Down Arrow 15"/>
          <p:cNvSpPr/>
          <p:nvPr/>
        </p:nvSpPr>
        <p:spPr>
          <a:xfrm rot="18754216">
            <a:off x="2813639" y="2689912"/>
            <a:ext cx="772732" cy="82003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p:cNvCxnSpPr/>
          <p:nvPr/>
        </p:nvCxnSpPr>
        <p:spPr>
          <a:xfrm flipV="1">
            <a:off x="5296986" y="2229928"/>
            <a:ext cx="1249251"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stretch>
            <a:fillRect/>
          </a:stretch>
        </p:blipFill>
        <p:spPr>
          <a:xfrm>
            <a:off x="304088" y="2673487"/>
            <a:ext cx="1426588" cy="2139881"/>
          </a:xfrm>
          <a:prstGeom prst="rect">
            <a:avLst/>
          </a:prstGeom>
          <a:ln w="190500" cap="sq">
            <a:solidFill>
              <a:srgbClr val="C8C6BD"/>
            </a:solidFill>
            <a:prstDash val="solid"/>
            <a:miter lim="800000"/>
          </a:ln>
          <a:effectLst>
            <a:outerShdw blurRad="254000" algn="bl" rotWithShape="0">
              <a:srgbClr val="000000">
                <a:alpha val="43000"/>
              </a:srgbClr>
            </a:outerShdw>
            <a:reflection blurRad="6350" stA="50000" endA="300" endPos="55000" dir="5400000" sy="-100000" algn="bl" rotWithShape="0"/>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685921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ln>
                  <a:solidFill>
                    <a:srgbClr val="E7E6E6">
                      <a:lumMod val="50000"/>
                    </a:srgbClr>
                  </a:solidFill>
                </a:ln>
                <a:solidFill>
                  <a:srgbClr val="920000"/>
                </a:solidFill>
                <a:effectLst>
                  <a:outerShdw blurRad="38100" dist="38100" dir="2700000" algn="tl">
                    <a:srgbClr val="000000">
                      <a:alpha val="43137"/>
                    </a:srgbClr>
                  </a:outerShdw>
                </a:effectLst>
                <a:latin typeface="Cooper Black" panose="0208090404030B020404" pitchFamily="18" charset="0"/>
                <a:cs typeface="Aharoni" panose="02010803020104030203" pitchFamily="2" charset="-79"/>
              </a:rPr>
              <a:t>Themes presented thus far …</a:t>
            </a:r>
            <a:r>
              <a:rPr lang="en-GB" dirty="0"/>
              <a:t> </a:t>
            </a:r>
          </a:p>
        </p:txBody>
      </p:sp>
      <p:sp>
        <p:nvSpPr>
          <p:cNvPr id="3" name="Content Placeholder 2"/>
          <p:cNvSpPr>
            <a:spLocks noGrp="1"/>
          </p:cNvSpPr>
          <p:nvPr>
            <p:ph idx="1"/>
          </p:nvPr>
        </p:nvSpPr>
        <p:spPr/>
        <p:txBody>
          <a:bodyPr/>
          <a:lstStyle/>
          <a:p>
            <a:pPr>
              <a:buFont typeface="Wingdings" panose="05000000000000000000" pitchFamily="2" charset="2"/>
              <a:buChar char="v"/>
            </a:pPr>
            <a:r>
              <a:rPr lang="en-GB" dirty="0"/>
              <a:t> </a:t>
            </a:r>
            <a:r>
              <a:rPr lang="en-GB" dirty="0">
                <a:solidFill>
                  <a:schemeClr val="bg2">
                    <a:lumMod val="25000"/>
                  </a:schemeClr>
                </a:solidFill>
                <a:latin typeface="Cooper Black" panose="0208090404030B020404" pitchFamily="18" charset="0"/>
              </a:rPr>
              <a:t>MENTAL HEALTH</a:t>
            </a:r>
          </a:p>
          <a:p>
            <a:pPr marL="0" indent="0">
              <a:buNone/>
            </a:pPr>
            <a:endParaRPr lang="en-GB" dirty="0">
              <a:solidFill>
                <a:schemeClr val="bg2">
                  <a:lumMod val="25000"/>
                </a:schemeClr>
              </a:solidFill>
              <a:latin typeface="Cooper Black" panose="0208090404030B020404" pitchFamily="18" charset="0"/>
            </a:endParaRPr>
          </a:p>
          <a:p>
            <a:pPr>
              <a:buFont typeface="Wingdings" panose="05000000000000000000" pitchFamily="2" charset="2"/>
              <a:buChar char="v"/>
            </a:pPr>
            <a:r>
              <a:rPr lang="en-GB" dirty="0">
                <a:solidFill>
                  <a:schemeClr val="bg2">
                    <a:lumMod val="25000"/>
                  </a:schemeClr>
                </a:solidFill>
                <a:latin typeface="Cooper Black" panose="0208090404030B020404" pitchFamily="18" charset="0"/>
              </a:rPr>
              <a:t> HOUSING</a:t>
            </a:r>
          </a:p>
          <a:p>
            <a:pPr marL="0" indent="0">
              <a:buNone/>
            </a:pPr>
            <a:endParaRPr lang="en-GB" dirty="0">
              <a:solidFill>
                <a:schemeClr val="bg2">
                  <a:lumMod val="25000"/>
                </a:schemeClr>
              </a:solidFill>
              <a:latin typeface="Cooper Black" panose="0208090404030B020404" pitchFamily="18" charset="0"/>
            </a:endParaRPr>
          </a:p>
          <a:p>
            <a:pPr>
              <a:buFont typeface="Wingdings" panose="05000000000000000000" pitchFamily="2" charset="2"/>
              <a:buChar char="v"/>
            </a:pPr>
            <a:r>
              <a:rPr lang="en-GB" dirty="0">
                <a:solidFill>
                  <a:schemeClr val="bg2">
                    <a:lumMod val="25000"/>
                  </a:schemeClr>
                </a:solidFill>
                <a:latin typeface="Cooper Black" panose="0208090404030B020404" pitchFamily="18" charset="0"/>
              </a:rPr>
              <a:t> HEALTH AND WELLBEING (CULTURE AND LESIURE SERVICES)</a:t>
            </a:r>
          </a:p>
          <a:p>
            <a:pPr marL="0" indent="0">
              <a:buNone/>
            </a:pPr>
            <a:endParaRPr lang="en-GB" dirty="0">
              <a:solidFill>
                <a:schemeClr val="bg2">
                  <a:lumMod val="25000"/>
                </a:schemeClr>
              </a:solidFill>
              <a:latin typeface="Cooper Black" panose="0208090404030B020404" pitchFamily="18" charset="0"/>
            </a:endParaRPr>
          </a:p>
          <a:p>
            <a:pPr>
              <a:buFont typeface="Wingdings" panose="05000000000000000000" pitchFamily="2" charset="2"/>
              <a:buChar char="v"/>
            </a:pPr>
            <a:r>
              <a:rPr lang="en-GB" dirty="0">
                <a:solidFill>
                  <a:schemeClr val="bg2">
                    <a:lumMod val="25000"/>
                  </a:schemeClr>
                </a:solidFill>
                <a:latin typeface="Cooper Black" panose="0208090404030B020404" pitchFamily="18" charset="0"/>
              </a:rPr>
              <a:t> POLICE AND YOUTH JUSTICE </a:t>
            </a:r>
          </a:p>
        </p:txBody>
      </p:sp>
    </p:spTree>
    <p:extLst>
      <p:ext uri="{BB962C8B-B14F-4D97-AF65-F5344CB8AC3E}">
        <p14:creationId xmlns:p14="http://schemas.microsoft.com/office/powerpoint/2010/main" val="188732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531"/>
            <a:ext cx="10515600" cy="1258956"/>
          </a:xfrm>
        </p:spPr>
        <p:txBody>
          <a:bodyPr/>
          <a:lstStyle/>
          <a:p>
            <a:pPr algn="ctr"/>
            <a:r>
              <a:rPr lang="en-GB" dirty="0">
                <a:ln>
                  <a:solidFill>
                    <a:srgbClr val="E7E6E6">
                      <a:lumMod val="50000"/>
                    </a:srgbClr>
                  </a:solidFill>
                </a:ln>
                <a:solidFill>
                  <a:srgbClr val="920000"/>
                </a:solidFill>
                <a:effectLst>
                  <a:outerShdw blurRad="38100" dist="38100" dir="2700000" algn="tl">
                    <a:srgbClr val="000000">
                      <a:alpha val="43137"/>
                    </a:srgbClr>
                  </a:outerShdw>
                </a:effectLst>
                <a:latin typeface="Cooper Black" panose="0208090404030B020404" pitchFamily="18" charset="0"/>
                <a:cs typeface="Aharoni" panose="02010803020104030203" pitchFamily="2" charset="-79"/>
              </a:rPr>
              <a:t> Achievements  </a:t>
            </a:r>
            <a:endParaRPr lang="en-GB" dirty="0"/>
          </a:p>
        </p:txBody>
      </p:sp>
      <p:sp>
        <p:nvSpPr>
          <p:cNvPr id="3" name="Rectangle 2"/>
          <p:cNvSpPr/>
          <p:nvPr/>
        </p:nvSpPr>
        <p:spPr>
          <a:xfrm>
            <a:off x="457666" y="1241225"/>
            <a:ext cx="11276667" cy="7978916"/>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400" b="0" i="0" u="none" strike="noStrike" kern="1200" cap="none" spc="0" normalizeH="0" baseline="0" noProof="0" dirty="0">
                <a:ln>
                  <a:noFill/>
                </a:ln>
                <a:solidFill>
                  <a:srgbClr val="920000"/>
                </a:solidFill>
                <a:effectLst/>
                <a:uLnTx/>
                <a:uFillTx/>
                <a:latin typeface="Cooper Black" panose="0208090404030B020404" pitchFamily="18" charset="0"/>
                <a:ea typeface="Calibri" panose="020F0502020204030204" pitchFamily="34" charset="0"/>
                <a:cs typeface="Times New Roman" panose="02020603050405020304" pitchFamily="18" charset="0"/>
              </a:rPr>
              <a:t>Mental health</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2 nurses to be allocated to social work teams – focus on building relationships and interventions with young people struggling with mental health issues. </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400" b="0" i="0" u="none" strike="noStrike" kern="1200" cap="none" spc="0" normalizeH="0" baseline="0" noProof="0" dirty="0">
                <a:ln>
                  <a:noFill/>
                </a:ln>
                <a:solidFill>
                  <a:srgbClr val="920000"/>
                </a:solidFill>
                <a:effectLst/>
                <a:uLnTx/>
                <a:uFillTx/>
                <a:latin typeface="Cooper Black" panose="0208090404030B020404" pitchFamily="18" charset="0"/>
                <a:ea typeface="Calibri" panose="020F0502020204030204" pitchFamily="34" charset="0"/>
                <a:cs typeface="Times New Roman" panose="02020603050405020304" pitchFamily="18" charset="0"/>
              </a:rPr>
              <a:t>Housing</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 Training to be delivered to housing staff to raise awareness of difficulties faced by care experienced young people.</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 2 workers identified within Money And Advice Team to work with care experienced young people.</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 Supported living accommodation hub to be redesigned to be more care experience friendly.</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400" b="0" i="0" u="none" strike="noStrike" kern="1200" cap="none" spc="0" normalizeH="0" baseline="0" noProof="0" dirty="0">
                <a:ln>
                  <a:noFill/>
                </a:ln>
                <a:solidFill>
                  <a:srgbClr val="920000"/>
                </a:solidFill>
                <a:effectLst/>
                <a:uLnTx/>
                <a:uFillTx/>
                <a:latin typeface="Cooper Black" panose="0208090404030B0204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2400" b="0" i="0" u="none" strike="noStrike" kern="1200" cap="none" spc="0" normalizeH="0" baseline="0" noProof="0" dirty="0">
              <a:ln>
                <a:noFill/>
              </a:ln>
              <a:solidFill>
                <a:srgbClr val="92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 </a:t>
            </a:r>
            <a:endPar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16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33670"/>
          </a:xfrm>
        </p:spPr>
        <p:txBody>
          <a:bodyPr/>
          <a:lstStyle/>
          <a:p>
            <a:pPr algn="ctr"/>
            <a:r>
              <a:rPr lang="en-GB" dirty="0">
                <a:ln>
                  <a:solidFill>
                    <a:srgbClr val="E7E6E6">
                      <a:lumMod val="50000"/>
                    </a:srgbClr>
                  </a:solidFill>
                </a:ln>
                <a:solidFill>
                  <a:srgbClr val="920000"/>
                </a:solidFill>
                <a:effectLst>
                  <a:outerShdw blurRad="38100" dist="38100" dir="2700000" algn="tl">
                    <a:srgbClr val="000000">
                      <a:alpha val="43137"/>
                    </a:srgbClr>
                  </a:outerShdw>
                </a:effectLst>
                <a:latin typeface="Cooper Black" panose="0208090404030B020404" pitchFamily="18" charset="0"/>
                <a:cs typeface="Aharoni" panose="02010803020104030203" pitchFamily="2" charset="-79"/>
              </a:rPr>
              <a:t> Achievements  </a:t>
            </a:r>
            <a:endParaRPr lang="en-GB" dirty="0"/>
          </a:p>
        </p:txBody>
      </p:sp>
      <p:sp>
        <p:nvSpPr>
          <p:cNvPr id="3" name="Rectangle 2"/>
          <p:cNvSpPr/>
          <p:nvPr/>
        </p:nvSpPr>
        <p:spPr>
          <a:xfrm>
            <a:off x="457666" y="874645"/>
            <a:ext cx="11276667" cy="9637831"/>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400" b="0" i="0" u="none" strike="noStrike" kern="1200" cap="none" spc="0" normalizeH="0" baseline="0" noProof="0" dirty="0">
                <a:ln>
                  <a:noFill/>
                </a:ln>
                <a:solidFill>
                  <a:srgbClr val="920000"/>
                </a:solidFill>
                <a:effectLst/>
                <a:uLnTx/>
                <a:uFillTx/>
                <a:latin typeface="Cooper Black" panose="0208090404030B020404" pitchFamily="18" charset="0"/>
                <a:ea typeface="Calibri" panose="020F0502020204030204" pitchFamily="34" charset="0"/>
                <a:cs typeface="Times New Roman" panose="02020603050405020304" pitchFamily="18" charset="0"/>
              </a:rPr>
              <a:t>Health &amp; Wellbeing – culture &amp; leisure services</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Care experienced young people can now take a plus 1 of their choosing with them when using their ‘All Access’ card within the authority.</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Commitment to ensuring parity of offer for young people placed out-with the authority. </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400" b="0" i="0" u="none" strike="noStrike" kern="1200" cap="none" spc="0" normalizeH="0" baseline="0" noProof="0" dirty="0">
                <a:ln>
                  <a:noFill/>
                </a:ln>
                <a:solidFill>
                  <a:srgbClr val="920000"/>
                </a:solidFill>
                <a:effectLst/>
                <a:uLnTx/>
                <a:uFillTx/>
                <a:latin typeface="Cooper Black" panose="0208090404030B020404" pitchFamily="18" charset="0"/>
                <a:ea typeface="Calibri" panose="020F0502020204030204" pitchFamily="34" charset="0"/>
                <a:cs typeface="Times New Roman" panose="02020603050405020304" pitchFamily="18" charset="0"/>
              </a:rPr>
              <a:t>Police</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 Proposal for police to receive ‘care experienced awareness’ training.</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 Proposal for care experienced young people to receive ‘rights awareness’ training.</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 Police invited to attend champions board participation events throughout the year.</a:t>
            </a: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2400" b="0" i="0" u="none" strike="noStrike" kern="1200" cap="none" spc="0" normalizeH="0" baseline="0" noProof="0" dirty="0">
              <a:ln>
                <a:noFill/>
              </a:ln>
              <a:solidFill>
                <a:srgbClr val="C00000"/>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400" b="0" i="0" u="none" strike="noStrike" kern="1200" cap="none" spc="0" normalizeH="0" baseline="0" noProof="0" dirty="0">
                <a:ln>
                  <a:noFill/>
                </a:ln>
                <a:solidFill>
                  <a:srgbClr val="920000"/>
                </a:solidFill>
                <a:effectLst/>
                <a:uLnTx/>
                <a:uFillTx/>
                <a:latin typeface="Cooper Black" panose="0208090404030B0204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2400" b="0" i="0" u="none" strike="noStrike" kern="1200" cap="none" spc="0" normalizeH="0" baseline="0" noProof="0" dirty="0">
              <a:ln>
                <a:noFill/>
              </a:ln>
              <a:solidFill>
                <a:srgbClr val="92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 </a:t>
            </a:r>
            <a:endPar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561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GB" b="1" dirty="0">
                <a:latin typeface="Verdana" panose="020B0604030504040204" pitchFamily="34" charset="0"/>
                <a:ea typeface="Verdana" panose="020B0604030504040204" pitchFamily="34" charset="0"/>
                <a:cs typeface="Verdana" panose="020B0604030504040204" pitchFamily="34" charset="0"/>
              </a:rPr>
              <a:t>             		</a:t>
            </a:r>
            <a:r>
              <a:rPr lang="en-GB" sz="4000" b="1" dirty="0">
                <a:latin typeface="Aharoni" panose="02010803020104030203" pitchFamily="2" charset="-79"/>
                <a:ea typeface="Verdana" panose="020B0604030504040204" pitchFamily="34" charset="0"/>
                <a:cs typeface="Aharoni" panose="02010803020104030203" pitchFamily="2" charset="-79"/>
              </a:rPr>
              <a:t>of the Network</a:t>
            </a:r>
            <a:endParaRPr lang="en-GB" b="1" dirty="0">
              <a:latin typeface="Aharoni" panose="02010803020104030203" pitchFamily="2" charset="-79"/>
              <a:ea typeface="Verdana" panose="020B0604030504040204" pitchFamily="34" charset="0"/>
              <a:cs typeface="Aharoni" panose="02010803020104030203" pitchFamily="2" charset="-79"/>
            </a:endParaRPr>
          </a:p>
        </p:txBody>
      </p:sp>
      <p:sp>
        <p:nvSpPr>
          <p:cNvPr id="3" name="Content Placeholder 2"/>
          <p:cNvSpPr>
            <a:spLocks noGrp="1"/>
          </p:cNvSpPr>
          <p:nvPr>
            <p:ph idx="1"/>
          </p:nvPr>
        </p:nvSpPr>
        <p:spPr>
          <a:xfrm>
            <a:off x="637059" y="1222841"/>
            <a:ext cx="10515600" cy="4907684"/>
          </a:xfrm>
        </p:spPr>
        <p:txBody>
          <a:bodyPr>
            <a:normAutofit fontScale="77500" lnSpcReduction="20000"/>
          </a:bodyPr>
          <a:lstStyle/>
          <a:p>
            <a:pPr marL="0" indent="0" algn="ctr">
              <a:buNone/>
            </a:pPr>
            <a:endParaRPr lang="en-GB" sz="4000" dirty="0"/>
          </a:p>
          <a:p>
            <a:pPr marL="0" indent="0" algn="ctr">
              <a:buNone/>
            </a:pPr>
            <a:endParaRPr lang="en-GB" sz="4000" dirty="0"/>
          </a:p>
          <a:p>
            <a:pPr marL="0" indent="0" algn="ctr">
              <a:spcAft>
                <a:spcPts val="1200"/>
              </a:spcAft>
              <a:buNone/>
            </a:pPr>
            <a:endParaRPr lang="en-GB" sz="2600" b="1" dirty="0">
              <a:latin typeface="Aharoni" panose="020B0604020202020204" pitchFamily="2" charset="-79"/>
              <a:ea typeface="Verdana" panose="020B0604030504040204" pitchFamily="34" charset="0"/>
              <a:cs typeface="Aharoni" panose="020B0604020202020204" pitchFamily="2" charset="-79"/>
            </a:endParaRPr>
          </a:p>
          <a:p>
            <a:pPr marL="0" indent="0" algn="ctr">
              <a:spcAft>
                <a:spcPts val="1200"/>
              </a:spcAft>
              <a:buNone/>
            </a:pPr>
            <a:r>
              <a:rPr lang="en-GB" sz="2900" b="1" dirty="0">
                <a:latin typeface="Aharoni" panose="020B0604020202020204" pitchFamily="2" charset="-79"/>
                <a:ea typeface="Verdana" panose="020B0604030504040204" pitchFamily="34" charset="0"/>
                <a:cs typeface="Aharoni" panose="020B0604020202020204" pitchFamily="2" charset="-79"/>
              </a:rPr>
              <a:t>Respectful </a:t>
            </a:r>
          </a:p>
          <a:p>
            <a:pPr marL="0" indent="0" algn="ctr">
              <a:spcAft>
                <a:spcPts val="1200"/>
              </a:spcAft>
              <a:buNone/>
            </a:pPr>
            <a:r>
              <a:rPr lang="en-GB" sz="2900" b="1" dirty="0">
                <a:solidFill>
                  <a:srgbClr val="C5007C"/>
                </a:solidFill>
                <a:latin typeface="Aharoni" panose="020B0604020202020204" pitchFamily="2" charset="-79"/>
                <a:ea typeface="Verdana" panose="020B0604030504040204" pitchFamily="34" charset="0"/>
                <a:cs typeface="Aharoni" panose="020B0604020202020204" pitchFamily="2" charset="-79"/>
              </a:rPr>
              <a:t>Openness</a:t>
            </a:r>
            <a:r>
              <a:rPr lang="en-GB" sz="2900" b="1" dirty="0">
                <a:latin typeface="Aharoni" panose="020B0604020202020204" pitchFamily="2" charset="-79"/>
                <a:ea typeface="Verdana" panose="020B0604030504040204" pitchFamily="34" charset="0"/>
                <a:cs typeface="Aharoni" panose="020B0604020202020204" pitchFamily="2" charset="-79"/>
              </a:rPr>
              <a:t> </a:t>
            </a:r>
          </a:p>
          <a:p>
            <a:pPr marL="0" indent="0" algn="ctr">
              <a:spcAft>
                <a:spcPts val="1200"/>
              </a:spcAft>
              <a:buNone/>
            </a:pPr>
            <a:r>
              <a:rPr lang="en-GB" sz="2900" b="1" dirty="0">
                <a:latin typeface="Aharoni" panose="020B0604020202020204" pitchFamily="2" charset="-79"/>
                <a:ea typeface="Verdana" panose="020B0604030504040204" pitchFamily="34" charset="0"/>
                <a:cs typeface="Aharoni" panose="020B0604020202020204" pitchFamily="2" charset="-79"/>
              </a:rPr>
              <a:t>Non-judgemental</a:t>
            </a:r>
          </a:p>
          <a:p>
            <a:pPr marL="0" indent="0" algn="ctr">
              <a:spcAft>
                <a:spcPts val="1200"/>
              </a:spcAft>
              <a:buNone/>
            </a:pPr>
            <a:r>
              <a:rPr lang="en-GB" sz="2900" b="1" dirty="0">
                <a:solidFill>
                  <a:srgbClr val="C5007C"/>
                </a:solidFill>
                <a:latin typeface="Aharoni" panose="020B0604020202020204" pitchFamily="2" charset="-79"/>
                <a:ea typeface="Verdana" panose="020B0604030504040204" pitchFamily="34" charset="0"/>
                <a:cs typeface="Aharoni" panose="020B0604020202020204" pitchFamily="2" charset="-79"/>
              </a:rPr>
              <a:t>Kindness</a:t>
            </a:r>
          </a:p>
          <a:p>
            <a:pPr marL="0" indent="0" algn="ctr">
              <a:spcAft>
                <a:spcPts val="1200"/>
              </a:spcAft>
              <a:buNone/>
            </a:pPr>
            <a:r>
              <a:rPr lang="en-GB" sz="2900" b="1" dirty="0">
                <a:latin typeface="Aharoni" panose="020B0604020202020204" pitchFamily="2" charset="-79"/>
                <a:ea typeface="Verdana" panose="020B0604030504040204" pitchFamily="34" charset="0"/>
                <a:cs typeface="Aharoni" panose="020B0604020202020204" pitchFamily="2" charset="-79"/>
              </a:rPr>
              <a:t>Passion</a:t>
            </a:r>
          </a:p>
          <a:p>
            <a:pPr marL="0" indent="0" algn="ctr">
              <a:spcAft>
                <a:spcPts val="1200"/>
              </a:spcAft>
              <a:buNone/>
            </a:pPr>
            <a:r>
              <a:rPr lang="en-GB" sz="2900" b="1" dirty="0">
                <a:solidFill>
                  <a:srgbClr val="C5007C"/>
                </a:solidFill>
                <a:latin typeface="Aharoni" panose="020B0604020202020204" pitchFamily="2" charset="-79"/>
                <a:ea typeface="Verdana" panose="020B0604030504040204" pitchFamily="34" charset="0"/>
                <a:cs typeface="Aharoni" panose="020B0604020202020204" pitchFamily="2" charset="-79"/>
              </a:rPr>
              <a:t>Hope</a:t>
            </a:r>
            <a:r>
              <a:rPr lang="en-GB" sz="2900" b="1" dirty="0">
                <a:latin typeface="Aharoni" panose="020B0604020202020204" pitchFamily="2" charset="-79"/>
                <a:ea typeface="Verdana" panose="020B0604030504040204" pitchFamily="34" charset="0"/>
                <a:cs typeface="Aharoni" panose="020B0604020202020204" pitchFamily="2" charset="-79"/>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772" y="705160"/>
            <a:ext cx="2985552" cy="1243980"/>
          </a:xfrm>
          <a:prstGeom prst="rect">
            <a:avLst/>
          </a:prstGeom>
        </p:spPr>
      </p:pic>
    </p:spTree>
    <p:extLst>
      <p:ext uri="{BB962C8B-B14F-4D97-AF65-F5344CB8AC3E}">
        <p14:creationId xmlns:p14="http://schemas.microsoft.com/office/powerpoint/2010/main" val="3551893442"/>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772F9-F6E0-4CEA-B503-6C79DF15DC94}"/>
              </a:ext>
            </a:extLst>
          </p:cNvPr>
          <p:cNvSpPr>
            <a:spLocks noGrp="1"/>
          </p:cNvSpPr>
          <p:nvPr>
            <p:ph type="title"/>
          </p:nvPr>
        </p:nvSpPr>
        <p:spPr>
          <a:xfrm>
            <a:off x="636104" y="365125"/>
            <a:ext cx="10717696" cy="1325563"/>
          </a:xfrm>
        </p:spPr>
        <p:txBody>
          <a:bodyPr/>
          <a:lstStyle/>
          <a:p>
            <a:pPr algn="ctr"/>
            <a:r>
              <a:rPr lang="en-GB" dirty="0">
                <a:ln>
                  <a:solidFill>
                    <a:srgbClr val="E7E6E6">
                      <a:lumMod val="50000"/>
                    </a:srgbClr>
                  </a:solidFill>
                </a:ln>
                <a:solidFill>
                  <a:srgbClr val="920000"/>
                </a:solidFill>
                <a:effectLst>
                  <a:outerShdw blurRad="38100" dist="38100" dir="2700000" algn="tl">
                    <a:srgbClr val="000000">
                      <a:alpha val="43137"/>
                    </a:srgbClr>
                  </a:outerShdw>
                </a:effectLst>
                <a:latin typeface="Cooper Black" panose="0208090404030B020404" pitchFamily="18" charset="0"/>
                <a:cs typeface="Aharoni" panose="02010803020104030203" pitchFamily="2" charset="-79"/>
              </a:rPr>
              <a:t>Barriers to success</a:t>
            </a:r>
            <a:endParaRPr lang="en-GB" dirty="0"/>
          </a:p>
        </p:txBody>
      </p:sp>
      <p:sp>
        <p:nvSpPr>
          <p:cNvPr id="3" name="Rectangle 2">
            <a:extLst>
              <a:ext uri="{FF2B5EF4-FFF2-40B4-BE49-F238E27FC236}">
                <a16:creationId xmlns:a16="http://schemas.microsoft.com/office/drawing/2014/main" id="{F2D1EDDA-D857-4444-B267-769217971FBD}"/>
              </a:ext>
            </a:extLst>
          </p:cNvPr>
          <p:cNvSpPr/>
          <p:nvPr/>
        </p:nvSpPr>
        <p:spPr>
          <a:xfrm>
            <a:off x="838200" y="1083038"/>
            <a:ext cx="10515600" cy="524489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rPr>
              <a:t>Some corporate parents appear more involved and enthusiastic than others. </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rPr>
              <a:t> We want them to be more proactive in consulting and collaborating with us.</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We invite our corporate parents to think about what their organisations could do to make care experienced young people’s lives better in their authority.</a:t>
            </a:r>
          </a:p>
          <a:p>
            <a:pPr marL="342900" marR="0" lvl="0" indent="-34290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rPr>
              <a:t>We invite our corporate parents to visit our fortnightly groups to build relationships and better understand issues affecting care experienced young people. </a:t>
            </a:r>
          </a:p>
        </p:txBody>
      </p:sp>
    </p:spTree>
    <p:extLst>
      <p:ext uri="{BB962C8B-B14F-4D97-AF65-F5344CB8AC3E}">
        <p14:creationId xmlns:p14="http://schemas.microsoft.com/office/powerpoint/2010/main" val="56692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046" y="365124"/>
            <a:ext cx="10720754" cy="1122837"/>
          </a:xfrm>
        </p:spPr>
        <p:txBody>
          <a:bodyPr/>
          <a:lstStyle/>
          <a:p>
            <a:r>
              <a:rPr lang="en-GB" b="1" u="sng" dirty="0">
                <a:solidFill>
                  <a:srgbClr val="7030A0"/>
                </a:solidFill>
                <a:latin typeface="Aharoni" panose="02010803020104030203" pitchFamily="2" charset="-79"/>
                <a:cs typeface="Aharoni" panose="02010803020104030203" pitchFamily="2" charset="-79"/>
              </a:rPr>
              <a:t> </a:t>
            </a:r>
            <a:endParaRPr lang="en-GB" dirty="0"/>
          </a:p>
        </p:txBody>
      </p:sp>
      <p:sp>
        <p:nvSpPr>
          <p:cNvPr id="4" name="Rectangle 3"/>
          <p:cNvSpPr/>
          <p:nvPr/>
        </p:nvSpPr>
        <p:spPr>
          <a:xfrm>
            <a:off x="504258" y="4704344"/>
            <a:ext cx="9988062" cy="66569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haroni" panose="02010803020104030203" pitchFamily="2" charset="-79"/>
                <a:ea typeface="Calibri" panose="020F0502020204030204" pitchFamily="34" charset="0"/>
                <a:cs typeface="Aharoni" panose="02010803020104030203" pitchFamily="2" charset="-79"/>
              </a:rPr>
              <a:t> </a:t>
            </a:r>
            <a:endParaRPr kumimoji="0" lang="en-GB" sz="1800" b="0" i="0" u="none" strike="noStrike" kern="1200" cap="none" spc="0" normalizeH="0" baseline="0" noProof="0" dirty="0">
              <a:ln>
                <a:noFill/>
              </a:ln>
              <a:solidFill>
                <a:prstClr val="black"/>
              </a:solidFill>
              <a:effectLst/>
              <a:uLnTx/>
              <a:uFillTx/>
              <a:latin typeface="Aharoni" panose="02010803020104030203" pitchFamily="2" charset="-79"/>
              <a:ea typeface="Calibri" panose="020F0502020204030204" pitchFamily="34" charset="0"/>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haroni" panose="02010803020104030203" pitchFamily="2" charset="-79"/>
                <a:ea typeface="Calibri" panose="020F0502020204030204" pitchFamily="34" charset="0"/>
                <a:cs typeface="Aharoni" panose="02010803020104030203" pitchFamily="2" charset="-79"/>
              </a:rPr>
              <a:t>       </a:t>
            </a:r>
            <a:endParaRPr kumimoji="0" lang="en-GB" sz="2400" b="0" i="0" u="none" strike="noStrike" kern="1200" cap="none" spc="0" normalizeH="0" baseline="0" noProof="0" dirty="0">
              <a:ln>
                <a:noFill/>
              </a:ln>
              <a:solidFill>
                <a:srgbClr val="7030A0"/>
              </a:solidFill>
              <a:effectLst/>
              <a:uLnTx/>
              <a:uFillTx/>
              <a:latin typeface="Aharoni" panose="02010803020104030203" pitchFamily="2" charset="-79"/>
              <a:ea typeface="+mn-ea"/>
              <a:cs typeface="Aharoni" panose="02010803020104030203" pitchFamily="2" charset="-79"/>
            </a:endParaRPr>
          </a:p>
        </p:txBody>
      </p:sp>
      <p:sp>
        <p:nvSpPr>
          <p:cNvPr id="3" name="Rectangle 2"/>
          <p:cNvSpPr/>
          <p:nvPr/>
        </p:nvSpPr>
        <p:spPr>
          <a:xfrm>
            <a:off x="734096" y="1983346"/>
            <a:ext cx="1124325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33046" y="1354039"/>
            <a:ext cx="10720754" cy="5337551"/>
          </a:xfrm>
          <a:prstGeom prst="rect">
            <a:avLst/>
          </a:prstGeom>
        </p:spPr>
        <p:txBody>
          <a:bodyPr wrap="square">
            <a:spAutoFit/>
          </a:bodyPr>
          <a:lstStyle/>
          <a:p>
            <a:pPr marL="342900" marR="0" lvl="0" indent="-342900" algn="l" defTabSz="914400" rtl="0" eaLnBrk="1" fontAlgn="auto" latinLnBrk="0" hangingPunct="1">
              <a:lnSpc>
                <a:spcPct val="107000"/>
              </a:lnSpc>
              <a:spcBef>
                <a:spcPts val="600"/>
              </a:spcBef>
              <a:spcAft>
                <a:spcPts val="6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Leelawadee" panose="020B0502040204020203" pitchFamily="34" charset="-34"/>
              </a:rPr>
              <a:t>Summer programme 2019 involving planned day trips and participation activities.  </a:t>
            </a:r>
          </a:p>
          <a:p>
            <a:pPr marL="0" marR="0" lvl="0" indent="0" algn="l" defTabSz="914400" rtl="0" eaLnBrk="1" fontAlgn="auto" latinLnBrk="0" hangingPunct="1">
              <a:lnSpc>
                <a:spcPct val="107000"/>
              </a:lnSpc>
              <a:spcBef>
                <a:spcPts val="600"/>
              </a:spcBef>
              <a:spcAft>
                <a:spcPts val="600"/>
              </a:spcAft>
              <a:buClrTx/>
              <a:buSzTx/>
              <a:buFontTx/>
              <a:buNone/>
              <a:tabLst/>
              <a:defRPr/>
            </a:pPr>
            <a:endPar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600"/>
              </a:spcBef>
              <a:spcAft>
                <a:spcPts val="6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Leelawadee" panose="020B0502040204020203" pitchFamily="34" charset="-34"/>
              </a:rPr>
              <a:t>Organise and host an inclusive event </a:t>
            </a: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mn-ea"/>
                <a:cs typeface="+mn-cs"/>
              </a:rPr>
              <a:t>giving disabled young people who are care experienced opportunities to take part in champions Board activities. </a:t>
            </a:r>
          </a:p>
          <a:p>
            <a:pPr marL="0" marR="0" lvl="0" indent="0" algn="l" defTabSz="914400" rtl="0" eaLnBrk="1" fontAlgn="auto" latinLnBrk="0" hangingPunct="1">
              <a:lnSpc>
                <a:spcPct val="107000"/>
              </a:lnSpc>
              <a:spcBef>
                <a:spcPts val="600"/>
              </a:spcBef>
              <a:spcAft>
                <a:spcPts val="600"/>
              </a:spcAft>
              <a:buClrTx/>
              <a:buSzTx/>
              <a:buFontTx/>
              <a:buNone/>
              <a:tabLst/>
              <a:defRPr/>
            </a:pPr>
            <a:endPar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600"/>
              </a:spcBef>
              <a:spcAft>
                <a:spcPts val="6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Leelawadee" panose="020B0502040204020203" pitchFamily="34" charset="-34"/>
              </a:rPr>
              <a:t>We want to continue building on relationships with corporate parents  and  keep progressing our previous themes.</a:t>
            </a:r>
          </a:p>
          <a:p>
            <a:pPr marL="342900" marR="0" lvl="0" indent="-342900" algn="l" defTabSz="914400" rtl="0" eaLnBrk="1" fontAlgn="auto" latinLnBrk="0" hangingPunct="1">
              <a:lnSpc>
                <a:spcPct val="107000"/>
              </a:lnSpc>
              <a:spcBef>
                <a:spcPts val="600"/>
              </a:spcBef>
              <a:spcAft>
                <a:spcPts val="600"/>
              </a:spcAft>
              <a:buClrTx/>
              <a:buSzTx/>
              <a:buFont typeface="Wingdings" panose="05000000000000000000" pitchFamily="2" charset="2"/>
              <a:buChar char="v"/>
              <a:tabLst/>
              <a:defRPr/>
            </a:pPr>
            <a:endPar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Leelawadee" panose="020B0502040204020203" pitchFamily="34" charset="-34"/>
            </a:endParaRPr>
          </a:p>
          <a:p>
            <a:pPr marL="342900" marR="0" lvl="0" indent="-342900" algn="l" defTabSz="914400" rtl="0" eaLnBrk="1" fontAlgn="auto" latinLnBrk="0" hangingPunct="1">
              <a:lnSpc>
                <a:spcPct val="107000"/>
              </a:lnSpc>
              <a:spcBef>
                <a:spcPts val="600"/>
              </a:spcBef>
              <a:spcAft>
                <a:spcPts val="60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Leelawadee" panose="020B0502040204020203" pitchFamily="34" charset="-34"/>
              </a:rPr>
              <a:t>Expand consultation and participation reach within authority.  </a:t>
            </a:r>
            <a:endParaRPr kumimoji="0" lang="en-GB" sz="24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F752AE8-C340-47E6-A71B-EE2CAB73D5C5}"/>
              </a:ext>
            </a:extLst>
          </p:cNvPr>
          <p:cNvSpPr/>
          <p:nvPr/>
        </p:nvSpPr>
        <p:spPr>
          <a:xfrm>
            <a:off x="504258" y="474861"/>
            <a:ext cx="12767885"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solidFill>
                    <a:srgbClr val="E7E6E6">
                      <a:lumMod val="50000"/>
                    </a:srgbClr>
                  </a:solidFill>
                </a:ln>
                <a:solidFill>
                  <a:srgbClr val="920000"/>
                </a:solidFill>
                <a:effectLst>
                  <a:outerShdw blurRad="38100" dist="38100" dir="2700000" algn="tl">
                    <a:srgbClr val="000000">
                      <a:alpha val="43137"/>
                    </a:srgbClr>
                  </a:outerShdw>
                </a:effectLst>
                <a:uLnTx/>
                <a:uFillTx/>
                <a:latin typeface="Cooper Black" panose="0208090404030B020404" pitchFamily="18" charset="0"/>
                <a:ea typeface="+mn-ea"/>
                <a:cs typeface="Aharoni" panose="02010803020104030203" pitchFamily="2" charset="-79"/>
              </a:rPr>
              <a:t>What’s next for the Champions Board?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47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
            </a:r>
            <a:br>
              <a:rPr lang="en-GB" dirty="0"/>
            </a:br>
            <a:endParaRPr lang="en-GB" dirty="0"/>
          </a:p>
        </p:txBody>
      </p:sp>
      <p:pic>
        <p:nvPicPr>
          <p:cNvPr id="4" name="irc_mi" descr="Image result for east renfrewshire council">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087" y="4289219"/>
            <a:ext cx="2138427" cy="2199034"/>
          </a:xfrm>
          <a:prstGeom prst="rect">
            <a:avLst/>
          </a:prstGeom>
          <a:ln w="190500" cap="sq">
            <a:solidFill>
              <a:srgbClr val="C8C6BD"/>
            </a:solidFill>
            <a:prstDash val="solid"/>
            <a:miter lim="800000"/>
          </a:ln>
          <a:effectLst>
            <a:outerShdw blurRad="76200" dir="18900000" sy="23000" kx="-1200000" algn="bl" rotWithShape="0">
              <a:prstClr val="black">
                <a:alpha val="20000"/>
              </a:prst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9523486" y="4289219"/>
            <a:ext cx="2138427" cy="2199034"/>
          </a:xfrm>
          <a:prstGeom prst="rect">
            <a:avLst/>
          </a:prstGeom>
          <a:ln w="190500" cap="sq">
            <a:solidFill>
              <a:srgbClr val="C8C6BD"/>
            </a:solidFill>
            <a:prstDash val="solid"/>
            <a:miter lim="800000"/>
          </a:ln>
          <a:effectLst>
            <a:outerShdw blurRad="76200" dir="13500000" sy="23000" kx="1200000" algn="br" rotWithShape="0">
              <a:prstClr val="black">
                <a:alpha val="20000"/>
              </a:prst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a:extLst>
              <a:ext uri="{FF2B5EF4-FFF2-40B4-BE49-F238E27FC236}">
                <a16:creationId xmlns:a16="http://schemas.microsoft.com/office/drawing/2014/main" id="{8B1EAD53-710C-4AD8-882E-B64D9BFB80B5}"/>
              </a:ext>
            </a:extLst>
          </p:cNvPr>
          <p:cNvSpPr/>
          <p:nvPr/>
        </p:nvSpPr>
        <p:spPr>
          <a:xfrm>
            <a:off x="675861" y="1152728"/>
            <a:ext cx="10677939" cy="2573653"/>
          </a:xfrm>
          <a:prstGeom prst="rect">
            <a:avLst/>
          </a:prstGeom>
        </p:spPr>
        <p:txBody>
          <a:bodyPr wrap="square">
            <a:spAutoFit/>
          </a:bodyPr>
          <a:lstStyle/>
          <a:p>
            <a:pPr marL="285750" marR="0" lvl="0" indent="-28575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0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We have created a mini family for ourselves and a sense of community </a:t>
            </a:r>
          </a:p>
          <a:p>
            <a:pPr marL="285750" marR="0" lvl="0" indent="-28575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0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We have grown in confidence and this makes us feel safe to open up about our lives. </a:t>
            </a:r>
          </a:p>
          <a:p>
            <a:pPr marL="285750" marR="0" lvl="0" indent="-28575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0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We have created a platform to successfully influence change within our local authority. </a:t>
            </a:r>
          </a:p>
          <a:p>
            <a:pPr marL="285750" marR="0" lvl="0" indent="-285750" algn="l" defTabSz="914400" rtl="0" eaLnBrk="1" fontAlgn="auto" latinLnBrk="0" hangingPunct="1">
              <a:lnSpc>
                <a:spcPct val="115000"/>
              </a:lnSpc>
              <a:spcBef>
                <a:spcPts val="0"/>
              </a:spcBef>
              <a:spcAft>
                <a:spcPts val="1000"/>
              </a:spcAft>
              <a:buClrTx/>
              <a:buSzTx/>
              <a:buFont typeface="Wingdings" panose="05000000000000000000" pitchFamily="2" charset="2"/>
              <a:buChar char="v"/>
              <a:tabLst/>
              <a:defRPr/>
            </a:pPr>
            <a:r>
              <a:rPr kumimoji="0" lang="en-GB" sz="2000" b="0" i="0" u="none" strike="noStrike" kern="1200" cap="none" spc="0" normalizeH="0" baseline="0" noProof="0" dirty="0">
                <a:ln>
                  <a:noFill/>
                </a:ln>
                <a:solidFill>
                  <a:srgbClr val="E7E6E6">
                    <a:lumMod val="25000"/>
                  </a:srgbClr>
                </a:solidFill>
                <a:effectLst/>
                <a:uLnTx/>
                <a:uFillTx/>
                <a:latin typeface="Cooper Black" panose="0208090404030B020404" pitchFamily="18" charset="0"/>
                <a:ea typeface="Calibri" panose="020F0502020204030204" pitchFamily="34" charset="0"/>
                <a:cs typeface="Times New Roman" panose="02020603050405020304" pitchFamily="18" charset="0"/>
              </a:rPr>
              <a:t>We are taken seriously by corporate parents- they have responded to our asks. </a:t>
            </a:r>
          </a:p>
        </p:txBody>
      </p:sp>
      <p:pic>
        <p:nvPicPr>
          <p:cNvPr id="6" name="Picture 5">
            <a:extLst>
              <a:ext uri="{FF2B5EF4-FFF2-40B4-BE49-F238E27FC236}">
                <a16:creationId xmlns:a16="http://schemas.microsoft.com/office/drawing/2014/main" id="{ED4B6EE2-BB9D-43C9-AF4E-1AC17AA6106D}"/>
              </a:ext>
            </a:extLst>
          </p:cNvPr>
          <p:cNvPicPr>
            <a:picLocks noChangeAspect="1"/>
          </p:cNvPicPr>
          <p:nvPr/>
        </p:nvPicPr>
        <p:blipFill>
          <a:blip r:embed="rId5"/>
          <a:stretch>
            <a:fillRect/>
          </a:stretch>
        </p:blipFill>
        <p:spPr>
          <a:xfrm>
            <a:off x="3751623" y="3919473"/>
            <a:ext cx="3828620" cy="2938527"/>
          </a:xfrm>
          <a:prstGeom prst="rect">
            <a:avLst/>
          </a:prstGeom>
        </p:spPr>
      </p:pic>
      <p:sp>
        <p:nvSpPr>
          <p:cNvPr id="7" name="Rectangle 6">
            <a:extLst>
              <a:ext uri="{FF2B5EF4-FFF2-40B4-BE49-F238E27FC236}">
                <a16:creationId xmlns:a16="http://schemas.microsoft.com/office/drawing/2014/main" id="{EE0A90E4-56A4-4E9D-8749-BB0000D1CBED}"/>
              </a:ext>
            </a:extLst>
          </p:cNvPr>
          <p:cNvSpPr/>
          <p:nvPr/>
        </p:nvSpPr>
        <p:spPr>
          <a:xfrm>
            <a:off x="1599300" y="365125"/>
            <a:ext cx="7848302"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solidFill>
                    <a:srgbClr val="E7E6E6">
                      <a:lumMod val="50000"/>
                    </a:srgbClr>
                  </a:solidFill>
                </a:ln>
                <a:solidFill>
                  <a:srgbClr val="920000"/>
                </a:solidFill>
                <a:effectLst>
                  <a:outerShdw blurRad="38100" dist="38100" dir="2700000" algn="tl">
                    <a:srgbClr val="000000">
                      <a:alpha val="43137"/>
                    </a:srgbClr>
                  </a:outerShdw>
                </a:effectLst>
                <a:uLnTx/>
                <a:uFillTx/>
                <a:latin typeface="Cooper Black" panose="0208090404030B020404" pitchFamily="18" charset="0"/>
                <a:ea typeface="+mn-ea"/>
                <a:cs typeface="Aharoni" panose="02010803020104030203" pitchFamily="2" charset="-79"/>
              </a:rPr>
              <a:t>What else has been gained?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2633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3460" y="737511"/>
            <a:ext cx="11313622" cy="1325563"/>
          </a:xfrm>
        </p:spPr>
        <p:txBody>
          <a:bodyPr>
            <a:normAutofit/>
          </a:bodyPr>
          <a:lstStyle/>
          <a:p>
            <a:pPr algn="ctr"/>
            <a:r>
              <a:rPr lang="en-GB" b="1" dirty="0">
                <a:latin typeface="Verdana" panose="020B0604030504040204" pitchFamily="34" charset="0"/>
                <a:ea typeface="Verdana" panose="020B0604030504040204" pitchFamily="34" charset="0"/>
                <a:cs typeface="Verdana" panose="020B0604030504040204" pitchFamily="34" charset="0"/>
              </a:rPr>
              <a:t/>
            </a:r>
            <a:br>
              <a:rPr lang="en-GB" b="1" dirty="0">
                <a:latin typeface="Verdana" panose="020B0604030504040204" pitchFamily="34" charset="0"/>
                <a:ea typeface="Verdana" panose="020B0604030504040204" pitchFamily="34" charset="0"/>
                <a:cs typeface="Verdana" panose="020B0604030504040204" pitchFamily="34" charset="0"/>
              </a:rPr>
            </a:br>
            <a:r>
              <a:rPr lang="en-GB" b="1" dirty="0">
                <a:latin typeface="Verdana"/>
                <a:ea typeface="Verdana"/>
                <a:cs typeface="Verdana"/>
              </a:rPr>
              <a:t>Lightning </a:t>
            </a:r>
            <a:r>
              <a:rPr lang="en-GB" b="1" dirty="0" smtClean="0">
                <a:latin typeface="Verdana"/>
                <a:ea typeface="Verdana"/>
                <a:cs typeface="Verdana"/>
              </a:rPr>
              <a:t>Presentations!</a:t>
            </a:r>
            <a:endParaRPr lang="en-GB" b="1" dirty="0">
              <a:latin typeface="Verdana"/>
              <a:ea typeface="Verdana"/>
              <a:cs typeface="Verdana"/>
            </a:endParaRPr>
          </a:p>
        </p:txBody>
      </p:sp>
      <p:sp>
        <p:nvSpPr>
          <p:cNvPr id="5" name="Content Placeholder 2">
            <a:extLst>
              <a:ext uri="{FF2B5EF4-FFF2-40B4-BE49-F238E27FC236}">
                <a16:creationId xmlns:a16="http://schemas.microsoft.com/office/drawing/2014/main" id="{A62B2C5C-264A-4DF2-A27A-CCDF791B7468}"/>
              </a:ext>
            </a:extLst>
          </p:cNvPr>
          <p:cNvSpPr>
            <a:spLocks noGrp="1"/>
          </p:cNvSpPr>
          <p:nvPr>
            <p:ph idx="1"/>
          </p:nvPr>
        </p:nvSpPr>
        <p:spPr>
          <a:xfrm>
            <a:off x="1127225" y="2322146"/>
            <a:ext cx="10146092" cy="3416300"/>
          </a:xfrm>
        </p:spPr>
        <p:txBody>
          <a:bodyPr>
            <a:normAutofit/>
          </a:bodyPr>
          <a:lstStyle/>
          <a:p>
            <a:pPr marL="0" lvl="0" indent="0" algn="ctr">
              <a:buNone/>
            </a:pPr>
            <a:endParaRPr lang="en-GB" sz="2800" b="1" dirty="0" smtClean="0"/>
          </a:p>
          <a:p>
            <a:pPr marL="0" lvl="0" indent="0" algn="ctr">
              <a:buNone/>
            </a:pPr>
            <a:endParaRPr lang="en-GB" sz="2800" b="1" dirty="0"/>
          </a:p>
          <a:p>
            <a:pPr marL="0" lvl="0" indent="0" algn="ctr">
              <a:buNone/>
            </a:pPr>
            <a:endParaRPr lang="en-GB" sz="2800" b="1" dirty="0" smtClean="0"/>
          </a:p>
          <a:p>
            <a:pPr marL="0" lvl="0" indent="0" algn="ctr">
              <a:buNone/>
            </a:pPr>
            <a:r>
              <a:rPr lang="en-GB" sz="2800" b="1" dirty="0" smtClean="0"/>
              <a:t>Angela Boyle – St. Mary’s Secure Centre</a:t>
            </a:r>
            <a:endParaRPr lang="en-GB" sz="2800" dirty="0"/>
          </a:p>
          <a:p>
            <a:pPr algn="ctr"/>
            <a:endParaRPr lang="en-GB" sz="28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569" t="21880" r="22677" b="28547"/>
          <a:stretch/>
        </p:blipFill>
        <p:spPr>
          <a:xfrm>
            <a:off x="773723" y="3244850"/>
            <a:ext cx="1635894" cy="1570892"/>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569" t="21880" r="22677" b="28547"/>
          <a:stretch/>
        </p:blipFill>
        <p:spPr>
          <a:xfrm>
            <a:off x="9990925" y="3244850"/>
            <a:ext cx="1635894" cy="1570892"/>
          </a:xfrm>
          <a:prstGeom prst="rect">
            <a:avLst/>
          </a:prstGeom>
        </p:spPr>
      </p:pic>
    </p:spTree>
    <p:extLst>
      <p:ext uri="{BB962C8B-B14F-4D97-AF65-F5344CB8AC3E}">
        <p14:creationId xmlns:p14="http://schemas.microsoft.com/office/powerpoint/2010/main" val="13255226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C92E-CAE9-459E-8F01-A45B6B4D3E86}"/>
              </a:ext>
            </a:extLst>
          </p:cNvPr>
          <p:cNvSpPr>
            <a:spLocks noGrp="1"/>
          </p:cNvSpPr>
          <p:nvPr>
            <p:ph type="title"/>
          </p:nvPr>
        </p:nvSpPr>
        <p:spPr/>
        <p:txBody>
          <a:bodyPr/>
          <a:lstStyle/>
          <a:p>
            <a:r>
              <a:rPr lang="en-US" dirty="0"/>
              <a:t>Participation Stations: 3</a:t>
            </a:r>
            <a:endParaRPr lang="en-GB" dirty="0"/>
          </a:p>
        </p:txBody>
      </p:sp>
      <p:sp>
        <p:nvSpPr>
          <p:cNvPr id="3" name="Content Placeholder 2">
            <a:extLst>
              <a:ext uri="{FF2B5EF4-FFF2-40B4-BE49-F238E27FC236}">
                <a16:creationId xmlns:a16="http://schemas.microsoft.com/office/drawing/2014/main" id="{B850A284-1435-42A1-850C-0E61E04EF2E4}"/>
              </a:ext>
            </a:extLst>
          </p:cNvPr>
          <p:cNvSpPr>
            <a:spLocks noGrp="1"/>
          </p:cNvSpPr>
          <p:nvPr>
            <p:ph idx="1"/>
          </p:nvPr>
        </p:nvSpPr>
        <p:spPr>
          <a:xfrm>
            <a:off x="1154954" y="2548329"/>
            <a:ext cx="9794400" cy="3681334"/>
          </a:xfrm>
        </p:spPr>
        <p:txBody>
          <a:bodyPr>
            <a:noAutofit/>
          </a:bodyPr>
          <a:lstStyle/>
          <a:p>
            <a:pPr lvl="0"/>
            <a:r>
              <a:rPr lang="en-GB" sz="1900" b="1" dirty="0"/>
              <a:t>If you were planning a piece of participation work; who might you want to be part of your planning group? Why?</a:t>
            </a:r>
            <a:endParaRPr lang="en-GB" sz="1900" dirty="0"/>
          </a:p>
          <a:p>
            <a:pPr lvl="0"/>
            <a:r>
              <a:rPr lang="en-GB" sz="1900" b="1" dirty="0"/>
              <a:t>How you would you engage young people that you wanted to be part of your planning group or participation work? Please give examples</a:t>
            </a:r>
            <a:endParaRPr lang="en-GB" sz="1900" dirty="0"/>
          </a:p>
          <a:p>
            <a:pPr lvl="0"/>
            <a:r>
              <a:rPr lang="en-GB" sz="1900" b="1" dirty="0"/>
              <a:t>Discuss how you might want to think about promoting the work you’re doing and reaching the right people. For example, directly contacting young people, flyers, social media etc. </a:t>
            </a:r>
            <a:endParaRPr lang="en-GB" sz="1900" dirty="0"/>
          </a:p>
          <a:p>
            <a:pPr lvl="0"/>
            <a:r>
              <a:rPr lang="en-GB" sz="1900" b="1" dirty="0"/>
              <a:t>Think about numbers and age ranges in terms of who the people you want to work with will be? Having a diverse age range can be challenging</a:t>
            </a:r>
            <a:endParaRPr lang="en-GB" sz="1900" dirty="0"/>
          </a:p>
          <a:p>
            <a:pPr lvl="0"/>
            <a:r>
              <a:rPr lang="en-GB" sz="1900" b="1" dirty="0"/>
              <a:t>What do you think are the key challenges/barriers when planning participation work? Can you think of any solutions for overcoming them?</a:t>
            </a:r>
            <a:endParaRPr lang="en-GB" sz="1900" dirty="0"/>
          </a:p>
          <a:p>
            <a:pPr lvl="0"/>
            <a:r>
              <a:rPr lang="en-GB" sz="1900" b="1" dirty="0"/>
              <a:t>What is the purpose and long terms goal of the work you’re planning to do?</a:t>
            </a:r>
            <a:endParaRPr lang="en-GB" sz="1900" dirty="0"/>
          </a:p>
          <a:p>
            <a:endParaRPr lang="en-GB" sz="1900" dirty="0"/>
          </a:p>
        </p:txBody>
      </p:sp>
    </p:spTree>
    <p:extLst>
      <p:ext uri="{BB962C8B-B14F-4D97-AF65-F5344CB8AC3E}">
        <p14:creationId xmlns:p14="http://schemas.microsoft.com/office/powerpoint/2010/main" val="41714458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C92E-CAE9-459E-8F01-A45B6B4D3E86}"/>
              </a:ext>
            </a:extLst>
          </p:cNvPr>
          <p:cNvSpPr>
            <a:spLocks noGrp="1"/>
          </p:cNvSpPr>
          <p:nvPr>
            <p:ph type="title"/>
          </p:nvPr>
        </p:nvSpPr>
        <p:spPr/>
        <p:txBody>
          <a:bodyPr/>
          <a:lstStyle/>
          <a:p>
            <a:r>
              <a:rPr lang="en-US" dirty="0"/>
              <a:t>Participation Stations: 4</a:t>
            </a:r>
            <a:endParaRPr lang="en-GB" dirty="0"/>
          </a:p>
        </p:txBody>
      </p:sp>
      <p:sp>
        <p:nvSpPr>
          <p:cNvPr id="4" name="Content Placeholder 3">
            <a:extLst>
              <a:ext uri="{FF2B5EF4-FFF2-40B4-BE49-F238E27FC236}">
                <a16:creationId xmlns:a16="http://schemas.microsoft.com/office/drawing/2014/main" id="{EACF5581-7503-4265-A13A-A28E9D3AACBD}"/>
              </a:ext>
            </a:extLst>
          </p:cNvPr>
          <p:cNvSpPr>
            <a:spLocks noGrp="1"/>
          </p:cNvSpPr>
          <p:nvPr>
            <p:ph sz="half" idx="1"/>
          </p:nvPr>
        </p:nvSpPr>
        <p:spPr>
          <a:xfrm>
            <a:off x="492369" y="2603500"/>
            <a:ext cx="5487743" cy="3416301"/>
          </a:xfrm>
        </p:spPr>
        <p:txBody>
          <a:bodyPr>
            <a:noAutofit/>
          </a:bodyPr>
          <a:lstStyle/>
          <a:p>
            <a:pPr lvl="0"/>
            <a:r>
              <a:rPr lang="en-GB" sz="1600" b="1" dirty="0"/>
              <a:t>Introductions and relationship building within the planning group…</a:t>
            </a:r>
            <a:endParaRPr lang="en-GB" sz="1600" dirty="0"/>
          </a:p>
          <a:p>
            <a:pPr lvl="0"/>
            <a:r>
              <a:rPr lang="en-GB" sz="1600" b="1" dirty="0"/>
              <a:t>How would you work on building relationships within the group and allowing everyone to get to know each other?</a:t>
            </a:r>
            <a:endParaRPr lang="en-GB" sz="1600" dirty="0"/>
          </a:p>
          <a:p>
            <a:pPr lvl="0"/>
            <a:r>
              <a:rPr lang="en-GB" sz="1600" b="1" dirty="0"/>
              <a:t>How would you deal with situations of conflict within the group or during participation work?</a:t>
            </a:r>
            <a:endParaRPr lang="en-GB" sz="1600" dirty="0"/>
          </a:p>
          <a:p>
            <a:pPr lvl="0"/>
            <a:r>
              <a:rPr lang="en-GB" sz="1600" b="1" dirty="0"/>
              <a:t>Maybe consider what previous experience of participation young people and/or other professionals might have already</a:t>
            </a:r>
            <a:endParaRPr lang="en-GB" sz="1600" dirty="0"/>
          </a:p>
          <a:p>
            <a:pPr lvl="0"/>
            <a:r>
              <a:rPr lang="en-GB" sz="1600" b="1" dirty="0"/>
              <a:t>How will you evaluate to improve and measure the success of your participation work?</a:t>
            </a:r>
            <a:endParaRPr lang="en-GB" sz="1600" dirty="0"/>
          </a:p>
          <a:p>
            <a:r>
              <a:rPr lang="en-GB" sz="1600" b="1" dirty="0"/>
              <a:t>What other support might young people need over the duration of work?</a:t>
            </a:r>
            <a:endParaRPr lang="en-GB" sz="1600" dirty="0"/>
          </a:p>
          <a:p>
            <a:endParaRPr lang="en-GB" sz="1600" dirty="0"/>
          </a:p>
        </p:txBody>
      </p:sp>
      <p:sp>
        <p:nvSpPr>
          <p:cNvPr id="7" name="Content Placeholder 6">
            <a:extLst>
              <a:ext uri="{FF2B5EF4-FFF2-40B4-BE49-F238E27FC236}">
                <a16:creationId xmlns:a16="http://schemas.microsoft.com/office/drawing/2014/main" id="{0CE8E6C5-5771-495C-A6A1-1998805DE44E}"/>
              </a:ext>
            </a:extLst>
          </p:cNvPr>
          <p:cNvSpPr>
            <a:spLocks noGrp="1"/>
          </p:cNvSpPr>
          <p:nvPr>
            <p:ph sz="half" idx="2"/>
          </p:nvPr>
        </p:nvSpPr>
        <p:spPr/>
        <p:txBody>
          <a:bodyPr>
            <a:noAutofit/>
          </a:bodyPr>
          <a:lstStyle/>
          <a:p>
            <a:pPr lvl="0"/>
            <a:r>
              <a:rPr lang="en-GB" sz="1600" b="1" dirty="0"/>
              <a:t>Consider things like; group structure, flexibility, numbers, key aims and objectives of work and resources…</a:t>
            </a:r>
            <a:endParaRPr lang="en-GB" sz="1600" dirty="0"/>
          </a:p>
          <a:p>
            <a:pPr lvl="0"/>
            <a:r>
              <a:rPr lang="en-GB" sz="1600" b="1" dirty="0"/>
              <a:t>With these things in mind, can you as a group make a mock agenda for your “first planning group agenda” </a:t>
            </a:r>
            <a:endParaRPr lang="en-GB" sz="1600" dirty="0"/>
          </a:p>
          <a:p>
            <a:pPr lvl="0"/>
            <a:r>
              <a:rPr lang="en-GB" sz="1600" b="1" dirty="0"/>
              <a:t>Can groups please run through these for the room once completed </a:t>
            </a:r>
            <a:endParaRPr lang="en-GB" sz="1600" dirty="0"/>
          </a:p>
          <a:p>
            <a:pPr lvl="0">
              <a:buFont typeface="Wingdings" panose="05000000000000000000" pitchFamily="2" charset="2"/>
              <a:buChar char="v"/>
            </a:pPr>
            <a:r>
              <a:rPr lang="en-GB" sz="1600" b="1" dirty="0"/>
              <a:t>Come together as large group to discuss findings and ask questions</a:t>
            </a:r>
            <a:endParaRPr lang="en-GB" sz="1600" dirty="0"/>
          </a:p>
          <a:p>
            <a:pPr lvl="0">
              <a:buFont typeface="Wingdings" panose="05000000000000000000" pitchFamily="2" charset="2"/>
              <a:buChar char="v"/>
            </a:pPr>
            <a:r>
              <a:rPr lang="en-GB" sz="1600" b="1" dirty="0"/>
              <a:t>Have there been any re-occurring themes in terms of challenges and barriers faced as a Corporate Parent </a:t>
            </a:r>
            <a:endParaRPr lang="en-GB" sz="1600" dirty="0"/>
          </a:p>
          <a:p>
            <a:endParaRPr lang="en-GB" sz="1600" dirty="0"/>
          </a:p>
        </p:txBody>
      </p:sp>
    </p:spTree>
    <p:extLst>
      <p:ext uri="{BB962C8B-B14F-4D97-AF65-F5344CB8AC3E}">
        <p14:creationId xmlns:p14="http://schemas.microsoft.com/office/powerpoint/2010/main" val="18845619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fade">
                                      <p:cBhvr>
                                        <p:cTn id="47" dur="5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fade">
                                      <p:cBhvr>
                                        <p:cTn id="52" dur="500"/>
                                        <p:tgtEl>
                                          <p:spTgt spid="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Effect transition="in" filter="fade">
                                      <p:cBhvr>
                                        <p:cTn id="5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382D-D29F-4E5C-A85A-28E2C0EC1202}"/>
              </a:ext>
            </a:extLst>
          </p:cNvPr>
          <p:cNvSpPr>
            <a:spLocks noGrp="1"/>
          </p:cNvSpPr>
          <p:nvPr>
            <p:ph type="title"/>
          </p:nvPr>
        </p:nvSpPr>
        <p:spPr/>
        <p:txBody>
          <a:bodyPr/>
          <a:lstStyle/>
          <a:p>
            <a:r>
              <a:rPr lang="en-GB" sz="8800" dirty="0">
                <a:latin typeface="Aharoni" panose="02010803020104030203" pitchFamily="2" charset="-79"/>
                <a:cs typeface="Aharoni" panose="02010803020104030203" pitchFamily="2" charset="-79"/>
              </a:rPr>
              <a:t>It’s Lunch Time </a:t>
            </a:r>
          </a:p>
        </p:txBody>
      </p:sp>
      <p:pic>
        <p:nvPicPr>
          <p:cNvPr id="14" name="Picture 13" descr="A drawing of a cartoon character&#10;&#10;Description automatically generated">
            <a:extLst>
              <a:ext uri="{FF2B5EF4-FFF2-40B4-BE49-F238E27FC236}">
                <a16:creationId xmlns:a16="http://schemas.microsoft.com/office/drawing/2014/main" id="{D1F86000-6AF6-44EC-8CF1-BED75222257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336174" y="4634101"/>
            <a:ext cx="2302565" cy="2124116"/>
          </a:xfrm>
          <a:prstGeom prst="rect">
            <a:avLst/>
          </a:prstGeom>
        </p:spPr>
      </p:pic>
      <p:pic>
        <p:nvPicPr>
          <p:cNvPr id="16" name="Picture 15" descr="A drawing of a cartoon character&#10;&#10;Description automatically generated">
            <a:extLst>
              <a:ext uri="{FF2B5EF4-FFF2-40B4-BE49-F238E27FC236}">
                <a16:creationId xmlns:a16="http://schemas.microsoft.com/office/drawing/2014/main" id="{4DC06EBE-0C69-4BBE-BFB3-52C505E3E54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3283126" y="4733884"/>
            <a:ext cx="2302565" cy="2124116"/>
          </a:xfrm>
          <a:prstGeom prst="rect">
            <a:avLst/>
          </a:prstGeom>
        </p:spPr>
      </p:pic>
      <p:pic>
        <p:nvPicPr>
          <p:cNvPr id="17" name="Picture 16" descr="A drawing of a cartoon character&#10;&#10;Description automatically generated">
            <a:extLst>
              <a:ext uri="{FF2B5EF4-FFF2-40B4-BE49-F238E27FC236}">
                <a16:creationId xmlns:a16="http://schemas.microsoft.com/office/drawing/2014/main" id="{D3F649A0-99FB-42C5-B792-BCA3FA4E33A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6445527" y="4725785"/>
            <a:ext cx="2302565" cy="2124116"/>
          </a:xfrm>
          <a:prstGeom prst="rect">
            <a:avLst/>
          </a:prstGeom>
        </p:spPr>
      </p:pic>
      <p:pic>
        <p:nvPicPr>
          <p:cNvPr id="18" name="Picture 17" descr="A drawing of a cartoon character&#10;&#10;Description automatically generated">
            <a:extLst>
              <a:ext uri="{FF2B5EF4-FFF2-40B4-BE49-F238E27FC236}">
                <a16:creationId xmlns:a16="http://schemas.microsoft.com/office/drawing/2014/main" id="{38CBB8AF-907E-4800-8B9C-66916EFD085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9392479" y="4634101"/>
            <a:ext cx="2302565" cy="2124116"/>
          </a:xfrm>
          <a:prstGeom prst="rect">
            <a:avLst/>
          </a:prstGeom>
        </p:spPr>
      </p:pic>
    </p:spTree>
    <p:extLst>
      <p:ext uri="{BB962C8B-B14F-4D97-AF65-F5344CB8AC3E}">
        <p14:creationId xmlns:p14="http://schemas.microsoft.com/office/powerpoint/2010/main" val="588115259"/>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3C54A3-EE4A-41E0-828C-3F5F8E058F42}"/>
              </a:ext>
            </a:extLst>
          </p:cNvPr>
          <p:cNvSpPr>
            <a:spLocks noGrp="1"/>
          </p:cNvSpPr>
          <p:nvPr>
            <p:ph type="title"/>
          </p:nvPr>
        </p:nvSpPr>
        <p:spPr>
          <a:xfrm>
            <a:off x="871180" y="1145176"/>
            <a:ext cx="4351025" cy="2283824"/>
          </a:xfrm>
        </p:spPr>
        <p:txBody>
          <a:bodyPr/>
          <a:lstStyle/>
          <a:p>
            <a:r>
              <a:rPr lang="en-GB" dirty="0"/>
              <a:t>Create your own transport: Journey to participation race </a:t>
            </a:r>
          </a:p>
        </p:txBody>
      </p:sp>
      <p:sp>
        <p:nvSpPr>
          <p:cNvPr id="5" name="Text Placeholder 4">
            <a:extLst>
              <a:ext uri="{FF2B5EF4-FFF2-40B4-BE49-F238E27FC236}">
                <a16:creationId xmlns:a16="http://schemas.microsoft.com/office/drawing/2014/main" id="{AB62072A-6781-4810-8739-33A9A6AD8869}"/>
              </a:ext>
            </a:extLst>
          </p:cNvPr>
          <p:cNvSpPr>
            <a:spLocks noGrp="1"/>
          </p:cNvSpPr>
          <p:nvPr>
            <p:ph type="body" idx="1"/>
          </p:nvPr>
        </p:nvSpPr>
        <p:spPr>
          <a:xfrm>
            <a:off x="6802794" y="1145176"/>
            <a:ext cx="3757545" cy="2283824"/>
          </a:xfrm>
        </p:spPr>
        <p:txBody>
          <a:bodyPr/>
          <a:lstStyle/>
          <a:p>
            <a:r>
              <a:rPr lang="en-GB" dirty="0"/>
              <a:t>Please take 5-10 minutes to look at some f our paper plain how to guides. Create your planes and we will see who can go the furthest</a:t>
            </a:r>
          </a:p>
        </p:txBody>
      </p:sp>
      <p:pic>
        <p:nvPicPr>
          <p:cNvPr id="7" name="Picture 6" descr="A picture containing indoor&#10;&#10;Description automatically generated">
            <a:extLst>
              <a:ext uri="{FF2B5EF4-FFF2-40B4-BE49-F238E27FC236}">
                <a16:creationId xmlns:a16="http://schemas.microsoft.com/office/drawing/2014/main" id="{5E9FDFB2-ADCA-4BE6-A221-A77F42634C2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6212083" y="3429000"/>
            <a:ext cx="5413259" cy="1770892"/>
          </a:xfrm>
          <a:prstGeom prst="rect">
            <a:avLst/>
          </a:prstGeom>
        </p:spPr>
      </p:pic>
      <p:pic>
        <p:nvPicPr>
          <p:cNvPr id="10" name="Picture 9" descr="A picture containing object&#10;&#10;Description automatically generated">
            <a:extLst>
              <a:ext uri="{FF2B5EF4-FFF2-40B4-BE49-F238E27FC236}">
                <a16:creationId xmlns:a16="http://schemas.microsoft.com/office/drawing/2014/main" id="{E70E1AF6-8085-4721-8346-BCC872447AA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3231726" y="3429000"/>
            <a:ext cx="2685002" cy="2685002"/>
          </a:xfrm>
          <a:prstGeom prst="rect">
            <a:avLst/>
          </a:prstGeom>
        </p:spPr>
      </p:pic>
    </p:spTree>
    <p:extLst>
      <p:ext uri="{BB962C8B-B14F-4D97-AF65-F5344CB8AC3E}">
        <p14:creationId xmlns:p14="http://schemas.microsoft.com/office/powerpoint/2010/main" val="2079729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A2E5-05B4-4639-8549-FB8958BD9B8B}"/>
              </a:ext>
            </a:extLst>
          </p:cNvPr>
          <p:cNvSpPr>
            <a:spLocks noGrp="1"/>
          </p:cNvSpPr>
          <p:nvPr>
            <p:ph type="title"/>
          </p:nvPr>
        </p:nvSpPr>
        <p:spPr/>
        <p:txBody>
          <a:bodyPr/>
          <a:lstStyle/>
          <a:p>
            <a:r>
              <a:rPr lang="en-GB" dirty="0"/>
              <a:t>Question and Answer time…</a:t>
            </a:r>
          </a:p>
        </p:txBody>
      </p:sp>
    </p:spTree>
    <p:extLst>
      <p:ext uri="{BB962C8B-B14F-4D97-AF65-F5344CB8AC3E}">
        <p14:creationId xmlns:p14="http://schemas.microsoft.com/office/powerpoint/2010/main" val="4174617214"/>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2C429-D0E5-45E8-A251-9329BB3FA1AA}"/>
              </a:ext>
            </a:extLst>
          </p:cNvPr>
          <p:cNvSpPr>
            <a:spLocks noGrp="1"/>
          </p:cNvSpPr>
          <p:nvPr>
            <p:ph type="title"/>
          </p:nvPr>
        </p:nvSpPr>
        <p:spPr/>
        <p:txBody>
          <a:bodyPr>
            <a:normAutofit fontScale="90000"/>
          </a:bodyPr>
          <a:lstStyle/>
          <a:p>
            <a:r>
              <a:rPr lang="en-GB" dirty="0"/>
              <a:t>Planning your collaborative journey</a:t>
            </a:r>
            <a:br>
              <a:rPr lang="en-GB" dirty="0"/>
            </a:br>
            <a:r>
              <a:rPr lang="en-GB" dirty="0"/>
              <a:t>- Group activity</a:t>
            </a:r>
          </a:p>
        </p:txBody>
      </p:sp>
      <p:sp>
        <p:nvSpPr>
          <p:cNvPr id="5" name="Rectangle 4">
            <a:extLst>
              <a:ext uri="{FF2B5EF4-FFF2-40B4-BE49-F238E27FC236}">
                <a16:creationId xmlns:a16="http://schemas.microsoft.com/office/drawing/2014/main" id="{20348C70-D4CE-41EA-B8EE-F965F16A62CA}"/>
              </a:ext>
            </a:extLst>
          </p:cNvPr>
          <p:cNvSpPr/>
          <p:nvPr/>
        </p:nvSpPr>
        <p:spPr>
          <a:xfrm>
            <a:off x="6361043" y="1253066"/>
            <a:ext cx="4916557" cy="4829335"/>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dirty="0">
                <a:solidFill>
                  <a:schemeClr val="accent6">
                    <a:lumMod val="50000"/>
                  </a:schemeClr>
                </a:solidFill>
                <a:latin typeface="Aharoni" panose="02010803020104030203" pitchFamily="2" charset="-79"/>
                <a:ea typeface="Calibri" panose="020F0502020204030204" pitchFamily="34" charset="0"/>
                <a:cs typeface="Aharoni" panose="02010803020104030203" pitchFamily="2" charset="-79"/>
              </a:rPr>
              <a:t>In groups and considering your varied roles, please come u with an idea for a mock participation event or piece of work</a:t>
            </a:r>
          </a:p>
          <a:p>
            <a:pPr marL="342900" lvl="0" indent="-342900">
              <a:lnSpc>
                <a:spcPct val="107000"/>
              </a:lnSpc>
              <a:spcAft>
                <a:spcPts val="0"/>
              </a:spcAft>
              <a:buFont typeface="Symbol" panose="05050102010706020507" pitchFamily="18" charset="2"/>
              <a:buChar char=""/>
            </a:pPr>
            <a:endParaRPr lang="en-GB" dirty="0">
              <a:solidFill>
                <a:schemeClr val="accent6">
                  <a:lumMod val="50000"/>
                </a:schemeClr>
              </a:solidFill>
              <a:latin typeface="Aharoni" panose="02010803020104030203" pitchFamily="2" charset="-79"/>
              <a:ea typeface="Calibri" panose="020F0502020204030204" pitchFamily="34" charset="0"/>
              <a:cs typeface="Aharoni" panose="02010803020104030203" pitchFamily="2" charset="-79"/>
            </a:endParaRPr>
          </a:p>
          <a:p>
            <a:pPr marL="342900" lvl="0" indent="-342900">
              <a:lnSpc>
                <a:spcPct val="107000"/>
              </a:lnSpc>
              <a:spcAft>
                <a:spcPts val="0"/>
              </a:spcAft>
              <a:buFont typeface="Symbol" panose="05050102010706020507" pitchFamily="18" charset="2"/>
              <a:buChar char=""/>
            </a:pPr>
            <a:r>
              <a:rPr lang="en-GB" dirty="0">
                <a:solidFill>
                  <a:schemeClr val="accent6">
                    <a:lumMod val="50000"/>
                  </a:schemeClr>
                </a:solidFill>
                <a:latin typeface="Aharoni" panose="02010803020104030203" pitchFamily="2" charset="-79"/>
                <a:ea typeface="Calibri" panose="020F0502020204030204" pitchFamily="34" charset="0"/>
                <a:cs typeface="Aharoni" panose="02010803020104030203" pitchFamily="2" charset="-79"/>
              </a:rPr>
              <a:t>Using the materials provided create a process map of the journey you would like to have</a:t>
            </a:r>
          </a:p>
          <a:p>
            <a:pPr marL="342900" lvl="0" indent="-342900">
              <a:lnSpc>
                <a:spcPct val="107000"/>
              </a:lnSpc>
              <a:spcAft>
                <a:spcPts val="0"/>
              </a:spcAft>
              <a:buFont typeface="Symbol" panose="05050102010706020507" pitchFamily="18" charset="2"/>
              <a:buChar char=""/>
            </a:pPr>
            <a:endParaRPr lang="en-GB" dirty="0">
              <a:solidFill>
                <a:schemeClr val="accent6">
                  <a:lumMod val="50000"/>
                </a:schemeClr>
              </a:solidFill>
              <a:latin typeface="Aharoni" panose="02010803020104030203" pitchFamily="2" charset="-79"/>
              <a:ea typeface="Calibri" panose="020F0502020204030204" pitchFamily="34" charset="0"/>
              <a:cs typeface="Aharoni" panose="02010803020104030203" pitchFamily="2" charset="-79"/>
            </a:endParaRPr>
          </a:p>
          <a:p>
            <a:pPr marL="342900" lvl="0" indent="-342900">
              <a:lnSpc>
                <a:spcPct val="107000"/>
              </a:lnSpc>
              <a:spcAft>
                <a:spcPts val="0"/>
              </a:spcAft>
              <a:buFont typeface="Symbol" panose="05050102010706020507" pitchFamily="18" charset="2"/>
              <a:buChar char=""/>
            </a:pPr>
            <a:r>
              <a:rPr lang="en-GB" dirty="0">
                <a:solidFill>
                  <a:schemeClr val="accent6">
                    <a:lumMod val="50000"/>
                  </a:schemeClr>
                </a:solidFill>
                <a:latin typeface="Aharoni" panose="02010803020104030203" pitchFamily="2" charset="-79"/>
                <a:ea typeface="Calibri" panose="020F0502020204030204" pitchFamily="34" charset="0"/>
                <a:cs typeface="Aharoni" panose="02010803020104030203" pitchFamily="2" charset="-79"/>
              </a:rPr>
              <a:t>Think practically about the logistics and who you would need involved (Who, Why, When, Where and How)</a:t>
            </a:r>
          </a:p>
          <a:p>
            <a:pPr marL="342900" lvl="0" indent="-342900">
              <a:lnSpc>
                <a:spcPct val="107000"/>
              </a:lnSpc>
              <a:spcAft>
                <a:spcPts val="0"/>
              </a:spcAft>
              <a:buFont typeface="Symbol" panose="05050102010706020507" pitchFamily="18" charset="2"/>
              <a:buChar char=""/>
            </a:pPr>
            <a:endParaRPr lang="en-GB" dirty="0">
              <a:solidFill>
                <a:schemeClr val="accent6">
                  <a:lumMod val="50000"/>
                </a:schemeClr>
              </a:solidFill>
              <a:latin typeface="Aharoni" panose="02010803020104030203" pitchFamily="2" charset="-79"/>
              <a:ea typeface="Calibri" panose="020F0502020204030204" pitchFamily="34" charset="0"/>
              <a:cs typeface="Aharoni" panose="02010803020104030203" pitchFamily="2" charset="-79"/>
            </a:endParaRPr>
          </a:p>
          <a:p>
            <a:pPr marL="342900" lvl="0" indent="-342900">
              <a:lnSpc>
                <a:spcPct val="107000"/>
              </a:lnSpc>
              <a:spcAft>
                <a:spcPts val="800"/>
              </a:spcAft>
              <a:buFont typeface="Symbol" panose="05050102010706020507" pitchFamily="18" charset="2"/>
              <a:buChar char=""/>
            </a:pPr>
            <a:r>
              <a:rPr lang="en-GB" dirty="0">
                <a:solidFill>
                  <a:schemeClr val="accent6">
                    <a:lumMod val="50000"/>
                  </a:schemeClr>
                </a:solidFill>
                <a:latin typeface="Aharoni" panose="02010803020104030203" pitchFamily="2" charset="-79"/>
                <a:ea typeface="Calibri" panose="020F0502020204030204" pitchFamily="34" charset="0"/>
                <a:cs typeface="Aharoni" panose="02010803020104030203" pitchFamily="2" charset="-79"/>
              </a:rPr>
              <a:t>Make sure you consider practicalities and keep your project young person centred</a:t>
            </a:r>
          </a:p>
        </p:txBody>
      </p:sp>
      <p:sp>
        <p:nvSpPr>
          <p:cNvPr id="6" name="TextBox 5">
            <a:extLst>
              <a:ext uri="{FF2B5EF4-FFF2-40B4-BE49-F238E27FC236}">
                <a16:creationId xmlns:a16="http://schemas.microsoft.com/office/drawing/2014/main" id="{11BCB0ED-F120-43D2-8C6D-1CA28073A3F2}"/>
              </a:ext>
            </a:extLst>
          </p:cNvPr>
          <p:cNvSpPr txBox="1"/>
          <p:nvPr/>
        </p:nvSpPr>
        <p:spPr>
          <a:xfrm>
            <a:off x="1154955" y="3816627"/>
            <a:ext cx="1265583" cy="646331"/>
          </a:xfrm>
          <a:prstGeom prst="rect">
            <a:avLst/>
          </a:prstGeom>
          <a:noFill/>
        </p:spPr>
        <p:txBody>
          <a:bodyPr wrap="square" rtlCol="0">
            <a:spAutoFit/>
          </a:bodyPr>
          <a:lstStyle/>
          <a:p>
            <a:r>
              <a:rPr lang="en-GB" dirty="0"/>
              <a:t>Saffron Rohan </a:t>
            </a:r>
          </a:p>
        </p:txBody>
      </p:sp>
    </p:spTree>
    <p:extLst>
      <p:ext uri="{BB962C8B-B14F-4D97-AF65-F5344CB8AC3E}">
        <p14:creationId xmlns:p14="http://schemas.microsoft.com/office/powerpoint/2010/main" val="2550928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80989" y="3713535"/>
            <a:ext cx="9817331" cy="1107072"/>
          </a:xfrm>
          <a:prstGeom prst="rect">
            <a:avLst/>
          </a:prstGeom>
          <a:noFill/>
        </p:spPr>
        <p:txBody>
          <a:bodyPr wrap="square" rtlCol="0">
            <a:spAutoFit/>
          </a:bodyPr>
          <a:lstStyle/>
          <a:p>
            <a:pPr lvl="0" algn="ctr">
              <a:lnSpc>
                <a:spcPct val="90000"/>
              </a:lnSpc>
              <a:spcBef>
                <a:spcPts val="1000"/>
              </a:spcBef>
            </a:pPr>
            <a:r>
              <a:rPr lang="en-GB" sz="6600" b="1" dirty="0">
                <a:solidFill>
                  <a:srgbClr val="C5007C"/>
                </a:solidFill>
                <a:latin typeface="Verdana" panose="020B0604030504040204" pitchFamily="34" charset="0"/>
                <a:ea typeface="Verdana" panose="020B0604030504040204" pitchFamily="34" charset="0"/>
                <a:cs typeface="Verdana" panose="020B0604030504040204" pitchFamily="34" charset="0"/>
              </a:rPr>
              <a:t>Let’s recap</a:t>
            </a:r>
            <a:endParaRPr lang="en-GB" sz="3600" dirty="0"/>
          </a:p>
        </p:txBody>
      </p:sp>
      <p:pic>
        <p:nvPicPr>
          <p:cNvPr id="3074" name="Picture 2" descr="Image result for cap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216225">
            <a:off x="2532947" y="3306787"/>
            <a:ext cx="1581012" cy="125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943127"/>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D6FD5-6E2A-46A0-B56B-7AFE09AB03AE}"/>
              </a:ext>
            </a:extLst>
          </p:cNvPr>
          <p:cNvSpPr>
            <a:spLocks noGrp="1"/>
          </p:cNvSpPr>
          <p:nvPr>
            <p:ph type="ctrTitle"/>
          </p:nvPr>
        </p:nvSpPr>
        <p:spPr>
          <a:xfrm>
            <a:off x="1035685" y="1596151"/>
            <a:ext cx="8825658" cy="2677648"/>
          </a:xfrm>
        </p:spPr>
        <p:txBody>
          <a:bodyPr/>
          <a:lstStyle/>
          <a:p>
            <a:r>
              <a:rPr lang="en-GB" dirty="0"/>
              <a:t>Recap, Learnings and Next steps </a:t>
            </a:r>
          </a:p>
        </p:txBody>
      </p:sp>
      <p:sp>
        <p:nvSpPr>
          <p:cNvPr id="3" name="Subtitle 2">
            <a:extLst>
              <a:ext uri="{FF2B5EF4-FFF2-40B4-BE49-F238E27FC236}">
                <a16:creationId xmlns:a16="http://schemas.microsoft.com/office/drawing/2014/main" id="{EEA07150-5C4D-44BA-80EB-A061E8B35D5A}"/>
              </a:ext>
            </a:extLst>
          </p:cNvPr>
          <p:cNvSpPr>
            <a:spLocks noGrp="1"/>
          </p:cNvSpPr>
          <p:nvPr>
            <p:ph type="subTitle" idx="1"/>
          </p:nvPr>
        </p:nvSpPr>
        <p:spPr/>
        <p:txBody>
          <a:bodyPr/>
          <a:lstStyle/>
          <a:p>
            <a:r>
              <a:rPr lang="en-GB" dirty="0"/>
              <a:t>Paul Sullivan</a:t>
            </a:r>
          </a:p>
        </p:txBody>
      </p:sp>
    </p:spTree>
    <p:extLst>
      <p:ext uri="{BB962C8B-B14F-4D97-AF65-F5344CB8AC3E}">
        <p14:creationId xmlns:p14="http://schemas.microsoft.com/office/powerpoint/2010/main" val="3772864715"/>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56C8-0E36-4577-88F5-01C3914C0318}"/>
              </a:ext>
            </a:extLst>
          </p:cNvPr>
          <p:cNvSpPr>
            <a:spLocks noGrp="1"/>
          </p:cNvSpPr>
          <p:nvPr>
            <p:ph type="ctrTitle"/>
          </p:nvPr>
        </p:nvSpPr>
        <p:spPr/>
        <p:txBody>
          <a:bodyPr/>
          <a:lstStyle/>
          <a:p>
            <a:r>
              <a:rPr lang="en-GB" dirty="0"/>
              <a:t>Let’s get lively…</a:t>
            </a:r>
          </a:p>
        </p:txBody>
      </p:sp>
      <p:sp>
        <p:nvSpPr>
          <p:cNvPr id="3" name="Subtitle 2">
            <a:extLst>
              <a:ext uri="{FF2B5EF4-FFF2-40B4-BE49-F238E27FC236}">
                <a16:creationId xmlns:a16="http://schemas.microsoft.com/office/drawing/2014/main" id="{7F9E1CC4-945B-46C5-A14B-0E8AA9FF17A4}"/>
              </a:ext>
            </a:extLst>
          </p:cNvPr>
          <p:cNvSpPr>
            <a:spLocks noGrp="1"/>
          </p:cNvSpPr>
          <p:nvPr>
            <p:ph type="subTitle" idx="1"/>
          </p:nvPr>
        </p:nvSpPr>
        <p:spPr/>
        <p:txBody>
          <a:bodyPr/>
          <a:lstStyle/>
          <a:p>
            <a:r>
              <a:rPr lang="en-GB" dirty="0"/>
              <a:t>Ruth and Gordon </a:t>
            </a:r>
          </a:p>
        </p:txBody>
      </p:sp>
    </p:spTree>
    <p:extLst>
      <p:ext uri="{BB962C8B-B14F-4D97-AF65-F5344CB8AC3E}">
        <p14:creationId xmlns:p14="http://schemas.microsoft.com/office/powerpoint/2010/main" val="1416958225"/>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8911" y="2604468"/>
            <a:ext cx="3899708" cy="389970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6679" y="5439047"/>
            <a:ext cx="3027394" cy="1263912"/>
          </a:xfrm>
          <a:prstGeom prst="rect">
            <a:avLst/>
          </a:prstGeom>
        </p:spPr>
      </p:pic>
    </p:spTree>
    <p:extLst>
      <p:ext uri="{BB962C8B-B14F-4D97-AF65-F5344CB8AC3E}">
        <p14:creationId xmlns:p14="http://schemas.microsoft.com/office/powerpoint/2010/main" val="131267374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b="10007"/>
          <a:stretch/>
        </p:blipFill>
        <p:spPr>
          <a:xfrm>
            <a:off x="7739270" y="1497309"/>
            <a:ext cx="2818390" cy="4509100"/>
          </a:xfrm>
          <a:prstGeom prst="rect">
            <a:avLst/>
          </a:prstGeom>
        </p:spPr>
      </p:pic>
      <p:pic>
        <p:nvPicPr>
          <p:cNvPr id="6" name="Picture 5"/>
          <p:cNvPicPr>
            <a:picLocks noChangeAspect="1"/>
          </p:cNvPicPr>
          <p:nvPr/>
        </p:nvPicPr>
        <p:blipFill>
          <a:blip r:embed="rId3"/>
          <a:stretch>
            <a:fillRect/>
          </a:stretch>
        </p:blipFill>
        <p:spPr>
          <a:xfrm>
            <a:off x="895098" y="1522053"/>
            <a:ext cx="5969528" cy="4484356"/>
          </a:xfrm>
          <a:prstGeom prst="rect">
            <a:avLst/>
          </a:prstGeom>
        </p:spPr>
      </p:pic>
    </p:spTree>
    <p:extLst>
      <p:ext uri="{BB962C8B-B14F-4D97-AF65-F5344CB8AC3E}">
        <p14:creationId xmlns:p14="http://schemas.microsoft.com/office/powerpoint/2010/main" val="2154519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47914" y="1457739"/>
            <a:ext cx="4983513" cy="2427004"/>
          </a:xfrm>
          <a:prstGeom prst="rect">
            <a:avLst/>
          </a:prstGeom>
        </p:spPr>
      </p:pic>
      <p:pic>
        <p:nvPicPr>
          <p:cNvPr id="6" name="Picture 5"/>
          <p:cNvPicPr>
            <a:picLocks noChangeAspect="1"/>
          </p:cNvPicPr>
          <p:nvPr/>
        </p:nvPicPr>
        <p:blipFill rotWithShape="1">
          <a:blip r:embed="rId3"/>
          <a:srcRect l="1269" t="10360" r="21738" b="32439"/>
          <a:stretch/>
        </p:blipFill>
        <p:spPr>
          <a:xfrm>
            <a:off x="7429218" y="3931126"/>
            <a:ext cx="2820903" cy="2794353"/>
          </a:xfrm>
          <a:prstGeom prst="rect">
            <a:avLst/>
          </a:prstGeom>
        </p:spPr>
      </p:pic>
      <p:pic>
        <p:nvPicPr>
          <p:cNvPr id="7" name="Picture 6"/>
          <p:cNvPicPr>
            <a:picLocks noChangeAspect="1"/>
          </p:cNvPicPr>
          <p:nvPr/>
        </p:nvPicPr>
        <p:blipFill>
          <a:blip r:embed="rId4"/>
          <a:stretch>
            <a:fillRect/>
          </a:stretch>
        </p:blipFill>
        <p:spPr>
          <a:xfrm>
            <a:off x="579783" y="1457739"/>
            <a:ext cx="5486175" cy="4114632"/>
          </a:xfrm>
          <a:prstGeom prst="rect">
            <a:avLst/>
          </a:prstGeom>
        </p:spPr>
      </p:pic>
    </p:spTree>
    <p:extLst>
      <p:ext uri="{BB962C8B-B14F-4D97-AF65-F5344CB8AC3E}">
        <p14:creationId xmlns:p14="http://schemas.microsoft.com/office/powerpoint/2010/main" val="68867019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870" t="32416" r="39681" b="33420"/>
          <a:stretch/>
        </p:blipFill>
        <p:spPr>
          <a:xfrm>
            <a:off x="6224675" y="3445565"/>
            <a:ext cx="4280452" cy="2928731"/>
          </a:xfrm>
          <a:prstGeom prst="rect">
            <a:avLst/>
          </a:prstGeom>
        </p:spPr>
      </p:pic>
      <p:pic>
        <p:nvPicPr>
          <p:cNvPr id="3" name="Picture 2"/>
          <p:cNvPicPr>
            <a:picLocks noChangeAspect="1"/>
          </p:cNvPicPr>
          <p:nvPr/>
        </p:nvPicPr>
        <p:blipFill rotWithShape="1">
          <a:blip r:embed="rId3"/>
          <a:srcRect l="16551" t="2838" r="17360" b="56001"/>
          <a:stretch/>
        </p:blipFill>
        <p:spPr>
          <a:xfrm>
            <a:off x="6224675" y="556592"/>
            <a:ext cx="4280452" cy="2665896"/>
          </a:xfrm>
          <a:prstGeom prst="rect">
            <a:avLst/>
          </a:prstGeom>
        </p:spPr>
      </p:pic>
      <p:pic>
        <p:nvPicPr>
          <p:cNvPr id="4" name="Picture 3"/>
          <p:cNvPicPr>
            <a:picLocks noChangeAspect="1"/>
          </p:cNvPicPr>
          <p:nvPr/>
        </p:nvPicPr>
        <p:blipFill rotWithShape="1">
          <a:blip r:embed="rId4"/>
          <a:srcRect l="11817" t="5159" r="6097" b="6840"/>
          <a:stretch/>
        </p:blipFill>
        <p:spPr>
          <a:xfrm>
            <a:off x="657055" y="556592"/>
            <a:ext cx="4246249" cy="6069496"/>
          </a:xfrm>
          <a:prstGeom prst="rect">
            <a:avLst/>
          </a:prstGeom>
        </p:spPr>
      </p:pic>
    </p:spTree>
    <p:extLst>
      <p:ext uri="{BB962C8B-B14F-4D97-AF65-F5344CB8AC3E}">
        <p14:creationId xmlns:p14="http://schemas.microsoft.com/office/powerpoint/2010/main" val="187071514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4172" y="182216"/>
            <a:ext cx="6573079" cy="6573079"/>
          </a:xfrm>
          <a:prstGeom prst="rect">
            <a:avLst/>
          </a:prstGeom>
        </p:spPr>
      </p:pic>
    </p:spTree>
    <p:extLst>
      <p:ext uri="{BB962C8B-B14F-4D97-AF65-F5344CB8AC3E}">
        <p14:creationId xmlns:p14="http://schemas.microsoft.com/office/powerpoint/2010/main" val="874299234"/>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4C692E79243042A869ABDB9559A99D" ma:contentTypeVersion="9" ma:contentTypeDescription="Create a new document." ma:contentTypeScope="" ma:versionID="e57ddc9907a51e0f9e2290f85c4340cd">
  <xsd:schema xmlns:xsd="http://www.w3.org/2001/XMLSchema" xmlns:xs="http://www.w3.org/2001/XMLSchema" xmlns:p="http://schemas.microsoft.com/office/2006/metadata/properties" xmlns:ns2="e693a5ea-e130-4142-ab44-d81c5f08e9cd" targetNamespace="http://schemas.microsoft.com/office/2006/metadata/properties" ma:root="true" ma:fieldsID="cb86a183100e2164a608e20e25f3a30e" ns2:_="">
    <xsd:import namespace="e693a5ea-e130-4142-ab44-d81c5f08e9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93a5ea-e130-4142-ab44-d81c5f08e9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2534E3-FCA3-4B85-A03B-04C3825E50D2}"/>
</file>

<file path=customXml/itemProps2.xml><?xml version="1.0" encoding="utf-8"?>
<ds:datastoreItem xmlns:ds="http://schemas.openxmlformats.org/officeDocument/2006/customXml" ds:itemID="{5A3AEB41-527E-4369-86CD-78899F1265F5}"/>
</file>

<file path=customXml/itemProps3.xml><?xml version="1.0" encoding="utf-8"?>
<ds:datastoreItem xmlns:ds="http://schemas.openxmlformats.org/officeDocument/2006/customXml" ds:itemID="{3FB113D3-636E-4501-B916-D8B66DE4CF0C}"/>
</file>

<file path=docProps/app.xml><?xml version="1.0" encoding="utf-8"?>
<Properties xmlns="http://schemas.openxmlformats.org/officeDocument/2006/extended-properties" xmlns:vt="http://schemas.openxmlformats.org/officeDocument/2006/docPropsVTypes">
  <Template>Ion Boardroom</Template>
  <TotalTime>929</TotalTime>
  <Words>1867</Words>
  <Application>Microsoft Office PowerPoint</Application>
  <PresentationFormat>Widescreen</PresentationFormat>
  <Paragraphs>287</Paragraphs>
  <Slides>52</Slides>
  <Notes>0</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52</vt:i4>
      </vt:variant>
    </vt:vector>
  </HeadingPairs>
  <TitlesOfParts>
    <vt:vector size="68" baseType="lpstr">
      <vt:lpstr>Aharoni</vt:lpstr>
      <vt:lpstr>Arial</vt:lpstr>
      <vt:lpstr>Bauhaus 93</vt:lpstr>
      <vt:lpstr>Calibri</vt:lpstr>
      <vt:lpstr>Calibri Light</vt:lpstr>
      <vt:lpstr>Century Gothic</vt:lpstr>
      <vt:lpstr>Cooper Black</vt:lpstr>
      <vt:lpstr>Leelawadee</vt:lpstr>
      <vt:lpstr>Symbol</vt:lpstr>
      <vt:lpstr>Times New Roman</vt:lpstr>
      <vt:lpstr>Verdana</vt:lpstr>
      <vt:lpstr>Wingdings</vt:lpstr>
      <vt:lpstr>Wingdings 3</vt:lpstr>
      <vt:lpstr>Ion Boardroom</vt:lpstr>
      <vt:lpstr>Office Theme</vt:lpstr>
      <vt:lpstr>1_Office Theme</vt:lpstr>
      <vt:lpstr>PowerPoint Presentation</vt:lpstr>
      <vt:lpstr>PowerPoint Presentation</vt:lpstr>
      <vt:lpstr>This is your space!</vt:lpstr>
      <vt:lpstr>               of the Network</vt:lpstr>
      <vt:lpstr>PowerPoint Presentation</vt:lpstr>
      <vt:lpstr>PowerPoint Presentation</vt:lpstr>
      <vt:lpstr>PowerPoint Presentation</vt:lpstr>
      <vt:lpstr>PowerPoint Presentation</vt:lpstr>
      <vt:lpstr>PowerPoint Presentation</vt:lpstr>
      <vt:lpstr>Poll Everywhere</vt:lpstr>
      <vt:lpstr>What are the first words that pop into your head when you hear the word “Participation”</vt:lpstr>
      <vt:lpstr>PowerPoint Presentation</vt:lpstr>
      <vt:lpstr>PollEverywhere Question: Why is corporate parenting an opportunity for participation?</vt:lpstr>
      <vt:lpstr>What is Corporate Parenting…Definition </vt:lpstr>
      <vt:lpstr>To elaborate….</vt:lpstr>
      <vt:lpstr> Lightning Presentations!</vt:lpstr>
      <vt:lpstr> Lightning Presentations!</vt:lpstr>
      <vt:lpstr> Lightning Presentations!</vt:lpstr>
      <vt:lpstr> Lightning Presentations!</vt:lpstr>
      <vt:lpstr> Lightning Presentations!</vt:lpstr>
      <vt:lpstr>Participation Stations: 1</vt:lpstr>
      <vt:lpstr>Participation Stations: 2</vt:lpstr>
      <vt:lpstr>Lightning Presentation!</vt:lpstr>
      <vt:lpstr> Lightning Presentations!</vt:lpstr>
      <vt:lpstr> East Renfrewshire  Champions Board </vt:lpstr>
      <vt:lpstr>PowerPoint Presentation</vt:lpstr>
      <vt:lpstr> </vt:lpstr>
      <vt:lpstr>Since it started… </vt:lpstr>
      <vt:lpstr> Relationships are important to us…</vt:lpstr>
      <vt:lpstr>PowerPoint Presentation</vt:lpstr>
      <vt:lpstr>PowerPoint Presentation</vt:lpstr>
      <vt:lpstr>Mini-champs</vt:lpstr>
      <vt:lpstr>PowerPoint Presentation</vt:lpstr>
      <vt:lpstr>  </vt:lpstr>
      <vt:lpstr>Consultation Invites</vt:lpstr>
      <vt:lpstr>How does the champions Board work? </vt:lpstr>
      <vt:lpstr>Themes presented thus far … </vt:lpstr>
      <vt:lpstr> Achievements  </vt:lpstr>
      <vt:lpstr> Achievements  </vt:lpstr>
      <vt:lpstr>Barriers to success</vt:lpstr>
      <vt:lpstr> </vt:lpstr>
      <vt:lpstr> </vt:lpstr>
      <vt:lpstr> Lightning Presentations!</vt:lpstr>
      <vt:lpstr>Participation Stations: 3</vt:lpstr>
      <vt:lpstr>Participation Stations: 4</vt:lpstr>
      <vt:lpstr>It’s Lunch Time </vt:lpstr>
      <vt:lpstr>Create your own transport: Journey to participation race </vt:lpstr>
      <vt:lpstr>Question and Answer time…</vt:lpstr>
      <vt:lpstr>Planning your collaborative journey - Group activity</vt:lpstr>
      <vt:lpstr>Recap, Learnings and Next steps </vt:lpstr>
      <vt:lpstr>Let’s get lively…</vt:lpstr>
      <vt:lpstr>PowerPoint Presentation</vt:lpstr>
    </vt:vector>
  </TitlesOfParts>
  <Company>UOS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Word cloud</dc:title>
  <dc:creator>Gordon Main</dc:creator>
  <cp:lastModifiedBy>Paul </cp:lastModifiedBy>
  <cp:revision>72</cp:revision>
  <dcterms:created xsi:type="dcterms:W3CDTF">2018-06-13T09:20:11Z</dcterms:created>
  <dcterms:modified xsi:type="dcterms:W3CDTF">2019-07-10T10:13:42Z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0x010100CB4C692E79243042A869ABDB9559A99D</vt:lpwstr>
  </property>
</Properties>
</file>