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320" r:id="rId3"/>
    <p:sldId id="346" r:id="rId4"/>
    <p:sldId id="262" r:id="rId5"/>
    <p:sldId id="271" r:id="rId6"/>
    <p:sldId id="260" r:id="rId7"/>
    <p:sldId id="338" r:id="rId8"/>
    <p:sldId id="339" r:id="rId9"/>
    <p:sldId id="341" r:id="rId10"/>
    <p:sldId id="342" r:id="rId11"/>
    <p:sldId id="256" r:id="rId12"/>
    <p:sldId id="265" r:id="rId13"/>
    <p:sldId id="267" r:id="rId14"/>
    <p:sldId id="266" r:id="rId15"/>
    <p:sldId id="268" r:id="rId16"/>
    <p:sldId id="269" r:id="rId17"/>
    <p:sldId id="272" r:id="rId18"/>
    <p:sldId id="344" r:id="rId19"/>
    <p:sldId id="349" r:id="rId20"/>
    <p:sldId id="350" r:id="rId21"/>
    <p:sldId id="274" r:id="rId22"/>
    <p:sldId id="279" r:id="rId23"/>
    <p:sldId id="347" r:id="rId24"/>
    <p:sldId id="345" r:id="rId25"/>
    <p:sldId id="348" r:id="rId26"/>
    <p:sldId id="27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11" autoAdjust="0"/>
    <p:restoredTop sz="94660"/>
  </p:normalViewPr>
  <p:slideViewPr>
    <p:cSldViewPr snapToGrid="0">
      <p:cViewPr varScale="1">
        <p:scale>
          <a:sx n="57" d="100"/>
          <a:sy n="57" d="100"/>
        </p:scale>
        <p:origin x="90" y="6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519F7-E36F-4B85-80CF-586A7B4C29F7}" type="datetimeFigureOut">
              <a:rPr lang="en-GB" smtClean="0"/>
              <a:t>28/01/2021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60559-BEAD-4DD0-9CC0-FAC87781E237}" type="slidenum">
              <a:rPr lang="en-GB" smtClean="0"/>
              <a:t>‹#›</a:t>
            </a:fld>
            <a:endParaRPr lang="en-GB"/>
          </a:p>
        </p:txBody>
      </p:sp>
    </p:spTree>
    <p:extLst>
      <p:ext uri="{BB962C8B-B14F-4D97-AF65-F5344CB8AC3E}">
        <p14:creationId xmlns:p14="http://schemas.microsoft.com/office/powerpoint/2010/main" val="1455506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Think about what to achieve before how to achieve 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47CB28-EC66-4281-AE36-F988E32060A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6015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24509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9AAE7-E121-4062-B3C0-8BD6BF0BE314}"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66884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30277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853475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888544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319AAE7-E121-4062-B3C0-8BD6BF0BE314}"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2258252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319AAE7-E121-4062-B3C0-8BD6BF0BE314}" type="datetimeFigureOut">
              <a:rPr lang="en-GB" smtClean="0"/>
              <a:t>28/01/2021</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13591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048975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647097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00132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11612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9AAE7-E121-4062-B3C0-8BD6BF0BE314}"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45149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19AAE7-E121-4062-B3C0-8BD6BF0BE314}"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268817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19AAE7-E121-4062-B3C0-8BD6BF0BE314}"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05632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19AAE7-E121-4062-B3C0-8BD6BF0BE314}"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9721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9AAE7-E121-4062-B3C0-8BD6BF0BE314}"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48859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9AAE7-E121-4062-B3C0-8BD6BF0BE314}"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378829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9AAE7-E121-4062-B3C0-8BD6BF0BE314}"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2631361-EB57-4F99-8611-4D3037D7E82B}" type="slidenum">
              <a:rPr lang="en-GB" smtClean="0"/>
              <a:t>‹#›</a:t>
            </a:fld>
            <a:endParaRPr lang="en-GB"/>
          </a:p>
        </p:txBody>
      </p:sp>
    </p:spTree>
    <p:extLst>
      <p:ext uri="{BB962C8B-B14F-4D97-AF65-F5344CB8AC3E}">
        <p14:creationId xmlns:p14="http://schemas.microsoft.com/office/powerpoint/2010/main" val="102943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319AAE7-E121-4062-B3C0-8BD6BF0BE314}" type="datetimeFigureOut">
              <a:rPr lang="en-GB" smtClean="0"/>
              <a:t>28/01/2021</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2631361-EB57-4F99-8611-4D3037D7E82B}" type="slidenum">
              <a:rPr lang="en-GB" smtClean="0"/>
              <a:t>‹#›</a:t>
            </a:fld>
            <a:endParaRPr lang="en-GB"/>
          </a:p>
        </p:txBody>
      </p:sp>
    </p:spTree>
    <p:extLst>
      <p:ext uri="{BB962C8B-B14F-4D97-AF65-F5344CB8AC3E}">
        <p14:creationId xmlns:p14="http://schemas.microsoft.com/office/powerpoint/2010/main" val="275634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rosanna.moore@strath.ac.u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55077"/>
            <a:ext cx="10515600" cy="3301449"/>
          </a:xfrm>
        </p:spPr>
        <p:txBody>
          <a:bodyPr>
            <a:normAutofit/>
          </a:bodyPr>
          <a:lstStyle/>
          <a:p>
            <a:pPr marL="0" indent="0" algn="ctr">
              <a:buNone/>
            </a:pPr>
            <a:r>
              <a:rPr lang="en-GB" sz="3500" b="1" dirty="0">
                <a:solidFill>
                  <a:schemeClr val="bg1"/>
                </a:solidFill>
                <a:latin typeface="Verdana" panose="020B0604030504040204" pitchFamily="34" charset="0"/>
                <a:ea typeface="Verdana" panose="020B0604030504040204" pitchFamily="34" charset="0"/>
                <a:cs typeface="Verdana" panose="020B0604030504040204" pitchFamily="34" charset="0"/>
              </a:rPr>
              <a:t>UNCRC – Participation during a pandemic</a:t>
            </a:r>
          </a:p>
          <a:p>
            <a:pPr marL="0" indent="0" algn="ctr">
              <a:buNone/>
            </a:pPr>
            <a:endParaRPr lang="en-GB" sz="3600" b="1"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3600" b="1" dirty="0">
                <a:latin typeface="Verdana" panose="020B0604030504040204" pitchFamily="34" charset="0"/>
                <a:ea typeface="Verdana" panose="020B0604030504040204" pitchFamily="34" charset="0"/>
                <a:cs typeface="Verdana" panose="020B0604030504040204" pitchFamily="34" charset="0"/>
              </a:rPr>
              <a:t>Hello and Welcome! </a:t>
            </a:r>
          </a:p>
        </p:txBody>
      </p:sp>
      <p:pic>
        <p:nvPicPr>
          <p:cNvPr id="5122" name="Picture 2" descr="Image result for hello different langu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6209" y="4637036"/>
            <a:ext cx="5659582" cy="198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401058"/>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30D3-BC80-4C71-BE39-67F315FE70A0}"/>
              </a:ext>
            </a:extLst>
          </p:cNvPr>
          <p:cNvSpPr>
            <a:spLocks noGrp="1"/>
          </p:cNvSpPr>
          <p:nvPr>
            <p:ph type="title"/>
          </p:nvPr>
        </p:nvSpPr>
        <p:spPr/>
        <p:txBody>
          <a:bodyPr/>
          <a:lstStyle/>
          <a:p>
            <a:r>
              <a:rPr lang="en-GB" dirty="0"/>
              <a:t>Who are some of those lovely faces?</a:t>
            </a:r>
          </a:p>
        </p:txBody>
      </p:sp>
      <p:sp>
        <p:nvSpPr>
          <p:cNvPr id="3" name="Content Placeholder 2">
            <a:extLst>
              <a:ext uri="{FF2B5EF4-FFF2-40B4-BE49-F238E27FC236}">
                <a16:creationId xmlns:a16="http://schemas.microsoft.com/office/drawing/2014/main" id="{5CC17BA2-D651-4FF7-92D1-602EC72146E9}"/>
              </a:ext>
            </a:extLst>
          </p:cNvPr>
          <p:cNvSpPr>
            <a:spLocks noGrp="1"/>
          </p:cNvSpPr>
          <p:nvPr>
            <p:ph idx="1"/>
          </p:nvPr>
        </p:nvSpPr>
        <p:spPr>
          <a:xfrm>
            <a:off x="1154954" y="3133587"/>
            <a:ext cx="8825659" cy="3416300"/>
          </a:xfrm>
        </p:spPr>
        <p:txBody>
          <a:bodyPr/>
          <a:lstStyle/>
          <a:p>
            <a:pPr algn="ctr"/>
            <a:r>
              <a:rPr lang="en-GB" dirty="0"/>
              <a:t>Ruth </a:t>
            </a:r>
            <a:r>
              <a:rPr lang="en-GB" dirty="0" err="1"/>
              <a:t>Kerracher</a:t>
            </a:r>
            <a:r>
              <a:rPr lang="en-GB" dirty="0"/>
              <a:t> – STAF &amp; CYCJ</a:t>
            </a:r>
          </a:p>
          <a:p>
            <a:pPr algn="ctr"/>
            <a:endParaRPr lang="en-GB" dirty="0"/>
          </a:p>
          <a:p>
            <a:pPr algn="ctr"/>
            <a:r>
              <a:rPr lang="en-GB" dirty="0"/>
              <a:t>Dawn Parker – South Ayrshire Council</a:t>
            </a:r>
          </a:p>
          <a:p>
            <a:pPr algn="ctr"/>
            <a:endParaRPr lang="en-GB" dirty="0"/>
          </a:p>
          <a:p>
            <a:pPr algn="ctr"/>
            <a:r>
              <a:rPr lang="en-GB" dirty="0"/>
              <a:t>Peter </a:t>
            </a:r>
            <a:r>
              <a:rPr lang="en-GB" dirty="0" err="1"/>
              <a:t>Tormey</a:t>
            </a:r>
            <a:r>
              <a:rPr lang="en-GB" dirty="0"/>
              <a:t> – Edinburgh Napier</a:t>
            </a:r>
          </a:p>
        </p:txBody>
      </p:sp>
    </p:spTree>
    <p:extLst>
      <p:ext uri="{BB962C8B-B14F-4D97-AF65-F5344CB8AC3E}">
        <p14:creationId xmlns:p14="http://schemas.microsoft.com/office/powerpoint/2010/main" val="42173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C795CEEA-D090-431D-B300-D1B3697AF083}"/>
              </a:ext>
            </a:extLst>
          </p:cNvPr>
          <p:cNvPicPr>
            <a:picLocks noChangeAspect="1"/>
          </p:cNvPicPr>
          <p:nvPr/>
        </p:nvPicPr>
        <p:blipFill rotWithShape="1">
          <a:blip r:embed="rId2">
            <a:extLst>
              <a:ext uri="{28A0092B-C50C-407E-A947-70E740481C1C}">
                <a14:useLocalDpi xmlns:a14="http://schemas.microsoft.com/office/drawing/2010/main" val="0"/>
              </a:ext>
            </a:extLst>
          </a:blip>
          <a:srcRect t="23468" r="1" b="7147"/>
          <a:stretch/>
        </p:blipFill>
        <p:spPr>
          <a:xfrm>
            <a:off x="0" y="0"/>
            <a:ext cx="6992881" cy="6857990"/>
          </a:xfrm>
          <a:prstGeom prst="rect">
            <a:avLst/>
          </a:prstGeom>
        </p:spPr>
      </p:pic>
      <p:pic>
        <p:nvPicPr>
          <p:cNvPr id="7" name="Picture 6" descr="Company name&#10;&#10;Description automatically generated">
            <a:extLst>
              <a:ext uri="{FF2B5EF4-FFF2-40B4-BE49-F238E27FC236}">
                <a16:creationId xmlns:a16="http://schemas.microsoft.com/office/drawing/2014/main" id="{4034F432-A53A-4E29-9666-B05994AF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362" y="3593554"/>
            <a:ext cx="3080787" cy="3080787"/>
          </a:xfrm>
          <a:prstGeom prst="rect">
            <a:avLst/>
          </a:prstGeom>
        </p:spPr>
      </p:pic>
      <p:sp>
        <p:nvSpPr>
          <p:cNvPr id="11" name="TextBox 10">
            <a:extLst>
              <a:ext uri="{FF2B5EF4-FFF2-40B4-BE49-F238E27FC236}">
                <a16:creationId xmlns:a16="http://schemas.microsoft.com/office/drawing/2014/main" id="{2F8CC9AC-E9DD-4B94-9C51-97A7018DE676}"/>
              </a:ext>
            </a:extLst>
          </p:cNvPr>
          <p:cNvSpPr txBox="1"/>
          <p:nvPr/>
        </p:nvSpPr>
        <p:spPr>
          <a:xfrm>
            <a:off x="7259103" y="1211720"/>
            <a:ext cx="3966279" cy="2308324"/>
          </a:xfrm>
          <a:prstGeom prst="rect">
            <a:avLst/>
          </a:prstGeom>
          <a:noFill/>
        </p:spPr>
        <p:txBody>
          <a:bodyPr wrap="none" rtlCol="0">
            <a:spAutoFit/>
          </a:bodyPr>
          <a:lstStyle/>
          <a:p>
            <a:r>
              <a:rPr lang="en-GB" sz="3600" dirty="0"/>
              <a:t>The United Nations </a:t>
            </a:r>
          </a:p>
          <a:p>
            <a:r>
              <a:rPr lang="en-GB" sz="3600" dirty="0"/>
              <a:t>Convention on the </a:t>
            </a:r>
          </a:p>
          <a:p>
            <a:r>
              <a:rPr lang="en-GB" sz="3600" dirty="0"/>
              <a:t>Rights of the Child </a:t>
            </a:r>
          </a:p>
          <a:p>
            <a:r>
              <a:rPr lang="en-GB" sz="3600" dirty="0"/>
              <a:t>(UNCRC) in Scotland</a:t>
            </a:r>
          </a:p>
        </p:txBody>
      </p:sp>
    </p:spTree>
    <p:extLst>
      <p:ext uri="{BB962C8B-B14F-4D97-AF65-F5344CB8AC3E}">
        <p14:creationId xmlns:p14="http://schemas.microsoft.com/office/powerpoint/2010/main" val="1241722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AC8DF2-B278-471C-9AE8-FE27006ED304}"/>
              </a:ext>
              <a:ext uri="{C183D7F6-B498-43B3-948B-1728B52AA6E4}">
                <adec:decorative xmlns=""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9519"/>
            <a:ext cx="12324766" cy="7758375"/>
          </a:xfrm>
          <a:prstGeom prst="rect">
            <a:avLst/>
          </a:prstGeom>
        </p:spPr>
      </p:pic>
    </p:spTree>
    <p:extLst>
      <p:ext uri="{BB962C8B-B14F-4D97-AF65-F5344CB8AC3E}">
        <p14:creationId xmlns:p14="http://schemas.microsoft.com/office/powerpoint/2010/main" val="355660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B64E9767-71D6-452D-AAF6-40F1DC08E972}"/>
              </a:ext>
            </a:extLst>
          </p:cNvPr>
          <p:cNvPicPr>
            <a:picLocks noChangeAspect="1"/>
          </p:cNvPicPr>
          <p:nvPr/>
        </p:nvPicPr>
        <p:blipFill rotWithShape="1">
          <a:blip r:embed="rId2">
            <a:extLst>
              <a:ext uri="{28A0092B-C50C-407E-A947-70E740481C1C}">
                <a14:useLocalDpi xmlns:a14="http://schemas.microsoft.com/office/drawing/2010/main" val="0"/>
              </a:ext>
            </a:extLst>
          </a:blip>
          <a:srcRect l="14868" t="7256" r="13412"/>
          <a:stretch/>
        </p:blipFill>
        <p:spPr>
          <a:xfrm>
            <a:off x="4908885" y="506063"/>
            <a:ext cx="7103444" cy="6889283"/>
          </a:xfrm>
          <a:prstGeom prst="rect">
            <a:avLst/>
          </a:prstGeom>
        </p:spPr>
      </p:pic>
      <p:sp>
        <p:nvSpPr>
          <p:cNvPr id="7" name="Rectangle 3">
            <a:extLst>
              <a:ext uri="{FF2B5EF4-FFF2-40B4-BE49-F238E27FC236}">
                <a16:creationId xmlns:a16="http://schemas.microsoft.com/office/drawing/2014/main" id="{175ACFCF-F3F3-41B0-B1AF-9256D27C2A08}"/>
              </a:ext>
            </a:extLst>
          </p:cNvPr>
          <p:cNvSpPr>
            <a:spLocks noChangeArrowheads="1"/>
          </p:cNvSpPr>
          <p:nvPr/>
        </p:nvSpPr>
        <p:spPr bwMode="auto">
          <a:xfrm>
            <a:off x="465479" y="506698"/>
            <a:ext cx="4010268" cy="707886"/>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chemeClr val="tx2"/>
                </a:solidFill>
                <a:latin typeface="Cambria" panose="02040503050406030204" pitchFamily="18" charset="0"/>
                <a:cs typeface="Times New Roman" panose="02020603050405020304" pitchFamily="18" charset="0"/>
              </a:rPr>
              <a:t>What is the UN Convention on the Rights of the Child (UNCRC)?</a:t>
            </a:r>
            <a:endParaRPr lang="en-US" altLang="en-US" sz="2000" dirty="0">
              <a:latin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3F913C2-26D2-4F94-8132-31D6C2F4E46D}"/>
              </a:ext>
            </a:extLst>
          </p:cNvPr>
          <p:cNvSpPr/>
          <p:nvPr/>
        </p:nvSpPr>
        <p:spPr>
          <a:xfrm>
            <a:off x="412541" y="1728737"/>
            <a:ext cx="4279775" cy="4555093"/>
          </a:xfrm>
          <a:prstGeom prst="rect">
            <a:avLst/>
          </a:prstGeom>
          <a:solidFill>
            <a:schemeClr val="accent6">
              <a:lumMod val="20000"/>
              <a:lumOff val="80000"/>
            </a:schemeClr>
          </a:solidFill>
        </p:spPr>
        <p:txBody>
          <a:bodyPr wrap="square">
            <a:spAutoFit/>
          </a:bodyPr>
          <a:lstStyle/>
          <a:p>
            <a:pPr marL="342900" indent="-342900">
              <a:spcAft>
                <a:spcPts val="1200"/>
              </a:spcAft>
              <a:buFont typeface="Arial" panose="020B0604020202020204" pitchFamily="34" charset="0"/>
              <a:buChar char="•"/>
            </a:pPr>
            <a:r>
              <a:rPr lang="en-GB" sz="2000" dirty="0"/>
              <a:t>An international law that sets out what states need to do to make sure that all children and young people grow up happy, healthy and safe.</a:t>
            </a:r>
          </a:p>
          <a:p>
            <a:pPr marL="342900" indent="-342900">
              <a:spcAft>
                <a:spcPts val="1200"/>
              </a:spcAft>
              <a:buFont typeface="Arial" panose="020B0604020202020204" pitchFamily="34" charset="0"/>
              <a:buChar char="•"/>
            </a:pPr>
            <a:r>
              <a:rPr lang="en-GB" sz="2000" dirty="0"/>
              <a:t>Agreed by every country in the world - except one……</a:t>
            </a:r>
          </a:p>
          <a:p>
            <a:pPr marL="342900" indent="-342900">
              <a:spcAft>
                <a:spcPts val="1200"/>
              </a:spcAft>
              <a:buFont typeface="Arial" panose="020B0604020202020204" pitchFamily="34" charset="0"/>
              <a:buChar char="•"/>
            </a:pPr>
            <a:r>
              <a:rPr lang="en-GB" sz="2000" dirty="0"/>
              <a:t>The UK, including Scotland, agreed to it 28 years ago.</a:t>
            </a:r>
          </a:p>
          <a:p>
            <a:pPr marL="342900" indent="-342900">
              <a:spcAft>
                <a:spcPts val="1200"/>
              </a:spcAft>
              <a:buFont typeface="Arial" panose="020B0604020202020204" pitchFamily="34" charset="0"/>
              <a:buChar char="•"/>
            </a:pPr>
            <a:r>
              <a:rPr lang="en-GB" sz="2000" dirty="0"/>
              <a:t>It contains 54 articles, 42 of which set out the rights of children, the rest are about the responsibilities of the state.</a:t>
            </a:r>
          </a:p>
        </p:txBody>
      </p:sp>
    </p:spTree>
    <p:extLst>
      <p:ext uri="{BB962C8B-B14F-4D97-AF65-F5344CB8AC3E}">
        <p14:creationId xmlns:p14="http://schemas.microsoft.com/office/powerpoint/2010/main" val="1988479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10;&#10;Description automatically generated">
            <a:extLst>
              <a:ext uri="{FF2B5EF4-FFF2-40B4-BE49-F238E27FC236}">
                <a16:creationId xmlns:a16="http://schemas.microsoft.com/office/drawing/2014/main" id="{1E4FFA22-5AE0-41BA-943B-52F795B2C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6591"/>
            <a:ext cx="12414523" cy="8403504"/>
          </a:xfrm>
          <a:prstGeom prst="rect">
            <a:avLst/>
          </a:prstGeom>
        </p:spPr>
      </p:pic>
    </p:spTree>
    <p:extLst>
      <p:ext uri="{BB962C8B-B14F-4D97-AF65-F5344CB8AC3E}">
        <p14:creationId xmlns:p14="http://schemas.microsoft.com/office/powerpoint/2010/main" val="331896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196B25E-CF67-4425-9182-2171EE47DA24}"/>
              </a:ext>
            </a:extLst>
          </p:cNvPr>
          <p:cNvSpPr/>
          <p:nvPr/>
        </p:nvSpPr>
        <p:spPr>
          <a:xfrm>
            <a:off x="616462" y="1504722"/>
            <a:ext cx="4568094" cy="4708981"/>
          </a:xfrm>
          <a:prstGeom prst="rect">
            <a:avLst/>
          </a:prstGeom>
          <a:solidFill>
            <a:schemeClr val="accent6">
              <a:lumMod val="20000"/>
              <a:lumOff val="80000"/>
            </a:schemeClr>
          </a:solidFill>
        </p:spPr>
        <p:txBody>
          <a:bodyPr wrap="square">
            <a:spAutoFit/>
          </a:bodyPr>
          <a:lstStyle/>
          <a:p>
            <a:pPr marL="342900" indent="-342900">
              <a:spcAft>
                <a:spcPts val="1200"/>
              </a:spcAft>
              <a:buFont typeface="Arial" panose="020B0604020202020204" pitchFamily="34" charset="0"/>
              <a:buChar char="•"/>
            </a:pPr>
            <a:r>
              <a:rPr lang="en-GB" sz="2000" dirty="0"/>
              <a:t>Incorporation means putting the UNCRC into Scots domestic law which would make people across Scotland respect children’s rights</a:t>
            </a:r>
          </a:p>
          <a:p>
            <a:pPr marL="342900" indent="-342900">
              <a:spcAft>
                <a:spcPts val="1200"/>
              </a:spcAft>
              <a:buFont typeface="Arial" panose="020B0604020202020204" pitchFamily="34" charset="0"/>
              <a:buChar char="•"/>
            </a:pPr>
            <a:r>
              <a:rPr lang="en-GB" sz="2000" dirty="0"/>
              <a:t>We would all need to think about children and young people’s rights in everything they do</a:t>
            </a:r>
          </a:p>
          <a:p>
            <a:pPr marL="342900" indent="-342900">
              <a:spcAft>
                <a:spcPts val="1200"/>
              </a:spcAft>
              <a:buFont typeface="Arial" panose="020B0604020202020204" pitchFamily="34" charset="0"/>
              <a:buChar char="•"/>
            </a:pPr>
            <a:r>
              <a:rPr lang="en-GB" sz="2000" dirty="0"/>
              <a:t>Children and young people would be able to complain and get things sorted if a court decided their rights weren’t being respected.</a:t>
            </a:r>
          </a:p>
        </p:txBody>
      </p:sp>
      <p:sp>
        <p:nvSpPr>
          <p:cNvPr id="6" name="Rectangle 5">
            <a:extLst>
              <a:ext uri="{FF2B5EF4-FFF2-40B4-BE49-F238E27FC236}">
                <a16:creationId xmlns:a16="http://schemas.microsoft.com/office/drawing/2014/main" id="{8F9CF3ED-C2AE-435F-AAEC-362B49AC59F6}"/>
              </a:ext>
            </a:extLst>
          </p:cNvPr>
          <p:cNvSpPr/>
          <p:nvPr/>
        </p:nvSpPr>
        <p:spPr>
          <a:xfrm>
            <a:off x="391175" y="815886"/>
            <a:ext cx="4793381" cy="523220"/>
          </a:xfrm>
          <a:prstGeom prst="rect">
            <a:avLst/>
          </a:prstGeom>
          <a:solidFill>
            <a:schemeClr val="accent1">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buNone/>
            </a:pPr>
            <a:r>
              <a:rPr lang="en-GB" sz="2800" b="1" dirty="0">
                <a:solidFill>
                  <a:srgbClr val="1F497D"/>
                </a:solidFill>
                <a:latin typeface="Cambria" panose="02040503050406030204" pitchFamily="18" charset="0"/>
                <a:cs typeface="Arial" charset="0"/>
              </a:rPr>
              <a:t>What is incorporation?</a:t>
            </a:r>
            <a:endParaRPr lang="en-GB" sz="2400" b="1" dirty="0">
              <a:solidFill>
                <a:srgbClr val="1F497D"/>
              </a:solidFill>
              <a:latin typeface="Cambria" panose="02040503050406030204" pitchFamily="18" charset="0"/>
              <a:cs typeface="Arial" charset="0"/>
            </a:endParaRPr>
          </a:p>
        </p:txBody>
      </p:sp>
      <p:sp>
        <p:nvSpPr>
          <p:cNvPr id="3" name="TextBox 2">
            <a:extLst>
              <a:ext uri="{FF2B5EF4-FFF2-40B4-BE49-F238E27FC236}">
                <a16:creationId xmlns:a16="http://schemas.microsoft.com/office/drawing/2014/main" id="{B174193B-AE16-42D5-8D3C-4A9ABA3759E4}"/>
              </a:ext>
            </a:extLst>
          </p:cNvPr>
          <p:cNvSpPr txBox="1"/>
          <p:nvPr/>
        </p:nvSpPr>
        <p:spPr>
          <a:xfrm>
            <a:off x="5306843" y="738941"/>
            <a:ext cx="6268695" cy="1200329"/>
          </a:xfrm>
          <a:prstGeom prst="rect">
            <a:avLst/>
          </a:prstGeom>
          <a:solidFill>
            <a:schemeClr val="accent3">
              <a:lumMod val="20000"/>
              <a:lumOff val="80000"/>
            </a:schemeClr>
          </a:solidFill>
        </p:spPr>
        <p:txBody>
          <a:bodyPr wrap="square" rtlCol="0">
            <a:spAutoFit/>
          </a:bodyPr>
          <a:lstStyle/>
          <a:p>
            <a:r>
              <a:rPr lang="en-GB" dirty="0"/>
              <a:t>“Incorporation of the UN Convention on the Rights </a:t>
            </a:r>
          </a:p>
          <a:p>
            <a:r>
              <a:rPr lang="en-GB" dirty="0"/>
              <a:t>of the Child is the most important thing Scotland can </a:t>
            </a:r>
          </a:p>
          <a:p>
            <a:r>
              <a:rPr lang="en-GB" dirty="0"/>
              <a:t>do to respect the rights of children and young people”</a:t>
            </a:r>
          </a:p>
          <a:p>
            <a:r>
              <a:rPr lang="en-GB" dirty="0"/>
              <a:t>                                                                   Bruce Adamson</a:t>
            </a:r>
          </a:p>
        </p:txBody>
      </p:sp>
      <p:sp>
        <p:nvSpPr>
          <p:cNvPr id="8" name="TextBox 7">
            <a:extLst>
              <a:ext uri="{FF2B5EF4-FFF2-40B4-BE49-F238E27FC236}">
                <a16:creationId xmlns:a16="http://schemas.microsoft.com/office/drawing/2014/main" id="{DCE89738-6B2B-48C3-AFFC-BDC4066A676B}"/>
              </a:ext>
            </a:extLst>
          </p:cNvPr>
          <p:cNvSpPr txBox="1"/>
          <p:nvPr/>
        </p:nvSpPr>
        <p:spPr>
          <a:xfrm>
            <a:off x="5306843" y="2051824"/>
            <a:ext cx="6095064" cy="2031325"/>
          </a:xfrm>
          <a:prstGeom prst="rect">
            <a:avLst/>
          </a:prstGeom>
          <a:solidFill>
            <a:schemeClr val="accent3">
              <a:lumMod val="20000"/>
              <a:lumOff val="80000"/>
            </a:schemeClr>
          </a:solidFill>
        </p:spPr>
        <p:txBody>
          <a:bodyPr wrap="square">
            <a:spAutoFit/>
          </a:bodyPr>
          <a:lstStyle/>
          <a:p>
            <a:r>
              <a:rPr lang="en-GB" dirty="0"/>
              <a:t>“I think incorporation will definitely make it easier to access my rights as they are protected by the law and this will also be really important for young people who currently aren't able to access their rights. Scottish Ministers can make sure that young people's voices are heard by consulting them and making sure that seldom heard groups are heard.”</a:t>
            </a:r>
          </a:p>
          <a:p>
            <a:r>
              <a:rPr lang="en-GB" dirty="0"/>
              <a:t>                                                                                       Young person</a:t>
            </a:r>
          </a:p>
        </p:txBody>
      </p:sp>
      <p:sp>
        <p:nvSpPr>
          <p:cNvPr id="10" name="TextBox 9">
            <a:extLst>
              <a:ext uri="{FF2B5EF4-FFF2-40B4-BE49-F238E27FC236}">
                <a16:creationId xmlns:a16="http://schemas.microsoft.com/office/drawing/2014/main" id="{D6FC50B1-219B-430A-8C4C-E4A42D8218FB}"/>
              </a:ext>
            </a:extLst>
          </p:cNvPr>
          <p:cNvSpPr txBox="1"/>
          <p:nvPr/>
        </p:nvSpPr>
        <p:spPr>
          <a:xfrm>
            <a:off x="5393658" y="4685096"/>
            <a:ext cx="6095064" cy="923330"/>
          </a:xfrm>
          <a:prstGeom prst="rect">
            <a:avLst/>
          </a:prstGeom>
          <a:solidFill>
            <a:schemeClr val="accent3">
              <a:lumMod val="20000"/>
              <a:lumOff val="80000"/>
            </a:schemeClr>
          </a:solidFill>
        </p:spPr>
        <p:txBody>
          <a:bodyPr wrap="square">
            <a:spAutoFit/>
          </a:bodyPr>
          <a:lstStyle/>
          <a:p>
            <a:r>
              <a:rPr lang="en-GB" dirty="0"/>
              <a:t>“If the UNCRC is put into law, there should be less breaches of the UNCRC because more people know about it.”</a:t>
            </a:r>
          </a:p>
          <a:p>
            <a:r>
              <a:rPr lang="en-GB" dirty="0"/>
              <a:t>                                                                                     Young Person</a:t>
            </a:r>
          </a:p>
        </p:txBody>
      </p:sp>
    </p:spTree>
    <p:extLst>
      <p:ext uri="{BB962C8B-B14F-4D97-AF65-F5344CB8AC3E}">
        <p14:creationId xmlns:p14="http://schemas.microsoft.com/office/powerpoint/2010/main" val="412208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58F10D8-FA83-4D0E-BFCE-1042D5030A80}"/>
              </a:ext>
            </a:extLst>
          </p:cNvPr>
          <p:cNvSpPr/>
          <p:nvPr/>
        </p:nvSpPr>
        <p:spPr>
          <a:xfrm>
            <a:off x="797946" y="716587"/>
            <a:ext cx="6625642" cy="523220"/>
          </a:xfrm>
          <a:prstGeom prst="rect">
            <a:avLst/>
          </a:prstGeom>
          <a:solidFill>
            <a:schemeClr val="accent1">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buNone/>
            </a:pPr>
            <a:r>
              <a:rPr lang="en-GB" sz="2800" b="1" dirty="0">
                <a:solidFill>
                  <a:srgbClr val="1F497D"/>
                </a:solidFill>
                <a:latin typeface="Cambria" panose="02040503050406030204" pitchFamily="18" charset="0"/>
                <a:cs typeface="Arial" charset="0"/>
              </a:rPr>
              <a:t>What should incorporation do?</a:t>
            </a:r>
            <a:endParaRPr lang="en-GB" sz="2400" b="1" dirty="0">
              <a:solidFill>
                <a:srgbClr val="1F497D"/>
              </a:solidFill>
              <a:latin typeface="Cambria" panose="02040503050406030204" pitchFamily="18" charset="0"/>
              <a:cs typeface="Arial" charset="0"/>
            </a:endParaRPr>
          </a:p>
        </p:txBody>
      </p:sp>
      <p:sp>
        <p:nvSpPr>
          <p:cNvPr id="21" name="Rectangle 20">
            <a:extLst>
              <a:ext uri="{FF2B5EF4-FFF2-40B4-BE49-F238E27FC236}">
                <a16:creationId xmlns:a16="http://schemas.microsoft.com/office/drawing/2014/main" id="{33FA2D8A-2EBC-49D1-8D7A-CD04F78B55B2}"/>
              </a:ext>
            </a:extLst>
          </p:cNvPr>
          <p:cNvSpPr/>
          <p:nvPr/>
        </p:nvSpPr>
        <p:spPr>
          <a:xfrm>
            <a:off x="797947" y="1708605"/>
            <a:ext cx="6625642" cy="4170372"/>
          </a:xfrm>
          <a:prstGeom prst="rect">
            <a:avLst/>
          </a:prstGeom>
          <a:solidFill>
            <a:schemeClr val="accent6">
              <a:lumMod val="20000"/>
              <a:lumOff val="80000"/>
            </a:schemeClr>
          </a:solidFill>
        </p:spPr>
        <p:txBody>
          <a:bodyPr wrap="square">
            <a:spAutoFit/>
          </a:bodyPr>
          <a:lstStyle/>
          <a:p>
            <a:pPr lvl="0">
              <a:spcAft>
                <a:spcPts val="600"/>
              </a:spcAft>
            </a:pPr>
            <a:r>
              <a:rPr lang="en-GB" sz="2000" dirty="0"/>
              <a:t>It should help us have a more child friendly culture where:-</a:t>
            </a:r>
          </a:p>
          <a:p>
            <a:pPr marL="285750" lvl="0" indent="-285750">
              <a:spcAft>
                <a:spcPts val="600"/>
              </a:spcAft>
              <a:buFont typeface="Arial" panose="020B0604020202020204" pitchFamily="34" charset="0"/>
              <a:buChar char="•"/>
            </a:pPr>
            <a:r>
              <a:rPr lang="en-GB" sz="2000" dirty="0"/>
              <a:t>More people learn about young people’s rights. This includes politicians and people that work for government who make decisions that affect young people, on issues like education, healthcare and transport. </a:t>
            </a:r>
          </a:p>
          <a:p>
            <a:pPr marL="285750" lvl="0" indent="-285750">
              <a:spcAft>
                <a:spcPts val="600"/>
              </a:spcAft>
              <a:buFont typeface="Arial" panose="020B0604020202020204" pitchFamily="34" charset="0"/>
              <a:buChar char="•"/>
            </a:pPr>
            <a:r>
              <a:rPr lang="en-GB" sz="2000" dirty="0"/>
              <a:t>Adults have to speak to young people and listen to what they have to say before making decisions that affect them.</a:t>
            </a:r>
          </a:p>
          <a:p>
            <a:pPr marL="285750" lvl="0" indent="-285750">
              <a:spcAft>
                <a:spcPts val="600"/>
              </a:spcAft>
              <a:buFont typeface="Arial" panose="020B0604020202020204" pitchFamily="34" charset="0"/>
              <a:buChar char="•"/>
            </a:pPr>
            <a:r>
              <a:rPr lang="en-GB" sz="2000" dirty="0"/>
              <a:t>Young people are seen as people who have their own rights and views, instead of always having adults speak for them. </a:t>
            </a:r>
          </a:p>
          <a:p>
            <a:pPr marL="285750" lvl="0" indent="-285750">
              <a:spcAft>
                <a:spcPts val="600"/>
              </a:spcAft>
              <a:buFont typeface="Arial" panose="020B0604020202020204" pitchFamily="34" charset="0"/>
              <a:buChar char="•"/>
            </a:pPr>
            <a:r>
              <a:rPr lang="en-GB" sz="2000" dirty="0"/>
              <a:t>Young people have the right to complain if they think their rights haven’t been considered. </a:t>
            </a:r>
          </a:p>
          <a:p>
            <a:pPr marL="342900" indent="-342900">
              <a:spcAft>
                <a:spcPts val="1200"/>
              </a:spcAft>
              <a:buFont typeface="Arial" panose="020B0604020202020204" pitchFamily="34" charset="0"/>
              <a:buChar char="•"/>
            </a:pPr>
            <a:endParaRPr lang="en-GB" sz="2000" dirty="0"/>
          </a:p>
        </p:txBody>
      </p:sp>
      <p:pic>
        <p:nvPicPr>
          <p:cNvPr id="10" name="Picture 9" descr="A close up of a logo&#10;&#10;Description automatically generated">
            <a:extLst>
              <a:ext uri="{FF2B5EF4-FFF2-40B4-BE49-F238E27FC236}">
                <a16:creationId xmlns:a16="http://schemas.microsoft.com/office/drawing/2014/main" id="{F8EFFAF6-1226-451A-A2C5-18117C970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1301" y="0"/>
            <a:ext cx="4399111" cy="6858000"/>
          </a:xfrm>
          <a:prstGeom prst="rect">
            <a:avLst/>
          </a:prstGeom>
        </p:spPr>
      </p:pic>
    </p:spTree>
    <p:extLst>
      <p:ext uri="{BB962C8B-B14F-4D97-AF65-F5344CB8AC3E}">
        <p14:creationId xmlns:p14="http://schemas.microsoft.com/office/powerpoint/2010/main" val="176798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2EA94EE-96F1-4211-B152-AED4D8736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17" y="132823"/>
            <a:ext cx="6889667" cy="6885037"/>
          </a:xfrm>
          <a:prstGeom prst="rect">
            <a:avLst/>
          </a:prstGeom>
        </p:spPr>
      </p:pic>
      <p:sp>
        <p:nvSpPr>
          <p:cNvPr id="5" name="TextBox 4">
            <a:extLst>
              <a:ext uri="{FF2B5EF4-FFF2-40B4-BE49-F238E27FC236}">
                <a16:creationId xmlns:a16="http://schemas.microsoft.com/office/drawing/2014/main" id="{30F49634-A4EC-4C01-9D1D-A9C36DB9F7EE}"/>
              </a:ext>
            </a:extLst>
          </p:cNvPr>
          <p:cNvSpPr txBox="1"/>
          <p:nvPr/>
        </p:nvSpPr>
        <p:spPr>
          <a:xfrm>
            <a:off x="8448382" y="1001439"/>
            <a:ext cx="3601503" cy="4154984"/>
          </a:xfrm>
          <a:prstGeom prst="rect">
            <a:avLst/>
          </a:prstGeom>
          <a:solidFill>
            <a:schemeClr val="accent5">
              <a:lumMod val="60000"/>
              <a:lumOff val="40000"/>
            </a:schemeClr>
          </a:solidFill>
        </p:spPr>
        <p:txBody>
          <a:bodyPr wrap="square">
            <a:spAutoFit/>
          </a:bodyPr>
          <a:lstStyle/>
          <a:p>
            <a:r>
              <a:rPr lang="en-GB" sz="2400" dirty="0"/>
              <a:t>I would say to anyone wondering whether to apply or not to definitely do so. This is an amazing opportunity that can take you far and wide, all whilst making a positive impact on all those around you.</a:t>
            </a:r>
          </a:p>
          <a:p>
            <a:r>
              <a:rPr lang="en-GB" sz="2400" dirty="0"/>
              <a:t>Hope, Young Adviser</a:t>
            </a:r>
          </a:p>
        </p:txBody>
      </p:sp>
    </p:spTree>
    <p:extLst>
      <p:ext uri="{BB962C8B-B14F-4D97-AF65-F5344CB8AC3E}">
        <p14:creationId xmlns:p14="http://schemas.microsoft.com/office/powerpoint/2010/main" val="12543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CC45-BCBC-47E1-BF53-04119F1C4CC6}"/>
              </a:ext>
            </a:extLst>
          </p:cNvPr>
          <p:cNvSpPr>
            <a:spLocks noGrp="1"/>
          </p:cNvSpPr>
          <p:nvPr>
            <p:ph type="title"/>
          </p:nvPr>
        </p:nvSpPr>
        <p:spPr/>
        <p:txBody>
          <a:bodyPr/>
          <a:lstStyle/>
          <a:p>
            <a:r>
              <a:rPr lang="en-GB" dirty="0"/>
              <a:t>Breakout Room Discussions</a:t>
            </a:r>
          </a:p>
        </p:txBody>
      </p:sp>
      <p:sp>
        <p:nvSpPr>
          <p:cNvPr id="3" name="Content Placeholder 2">
            <a:extLst>
              <a:ext uri="{FF2B5EF4-FFF2-40B4-BE49-F238E27FC236}">
                <a16:creationId xmlns:a16="http://schemas.microsoft.com/office/drawing/2014/main" id="{487CEFF7-4901-4D31-833E-E9F347135EAB}"/>
              </a:ext>
            </a:extLst>
          </p:cNvPr>
          <p:cNvSpPr>
            <a:spLocks noGrp="1"/>
          </p:cNvSpPr>
          <p:nvPr>
            <p:ph idx="1"/>
          </p:nvPr>
        </p:nvSpPr>
        <p:spPr>
          <a:xfrm>
            <a:off x="1154954" y="2603499"/>
            <a:ext cx="8825659" cy="4085167"/>
          </a:xfrm>
        </p:spPr>
        <p:txBody>
          <a:bodyPr>
            <a:normAutofit fontScale="92500" lnSpcReduction="10000"/>
          </a:bodyPr>
          <a:lstStyle/>
          <a:p>
            <a:r>
              <a:rPr lang="en-GB" dirty="0"/>
              <a:t>What’s your name? </a:t>
            </a:r>
            <a:r>
              <a:rPr lang="en-GB" dirty="0">
                <a:sym typeface="Wingdings" panose="05000000000000000000" pitchFamily="2" charset="2"/>
              </a:rPr>
              <a:t></a:t>
            </a:r>
            <a:endParaRPr lang="en-GB" dirty="0"/>
          </a:p>
          <a:p>
            <a:r>
              <a:rPr lang="en-GB" dirty="0"/>
              <a:t>What is something you are looking forward to doing after lockdown</a:t>
            </a:r>
            <a:r>
              <a:rPr lang="en-GB" dirty="0" smtClean="0"/>
              <a:t>?</a:t>
            </a:r>
          </a:p>
          <a:p>
            <a:endParaRPr lang="en-GB" dirty="0"/>
          </a:p>
          <a:p>
            <a:pPr marL="0" indent="0">
              <a:buNone/>
            </a:pPr>
            <a:r>
              <a:rPr lang="en-GB" dirty="0" smtClean="0"/>
              <a:t>Example discussion questions</a:t>
            </a:r>
          </a:p>
          <a:p>
            <a:pPr lvl="0"/>
            <a:r>
              <a:rPr lang="en-GB" dirty="0"/>
              <a:t>What are your initial thoughts which come to mind in relation to participation during </a:t>
            </a:r>
            <a:r>
              <a:rPr lang="en-GB" dirty="0"/>
              <a:t>COVID-19</a:t>
            </a:r>
            <a:r>
              <a:rPr lang="en-GB" dirty="0" smtClean="0"/>
              <a:t> </a:t>
            </a:r>
            <a:r>
              <a:rPr lang="en-GB" dirty="0"/>
              <a:t>and this Right?</a:t>
            </a:r>
          </a:p>
          <a:p>
            <a:pPr lvl="0"/>
            <a:r>
              <a:rPr lang="en-GB" dirty="0"/>
              <a:t>What challenges face good participative practice and this Right during </a:t>
            </a:r>
            <a:r>
              <a:rPr lang="en-GB" dirty="0" smtClean="0"/>
              <a:t>COVID-19?</a:t>
            </a:r>
            <a:endParaRPr lang="en-GB" dirty="0"/>
          </a:p>
          <a:p>
            <a:pPr lvl="0"/>
            <a:r>
              <a:rPr lang="en-GB" dirty="0"/>
              <a:t>What innovative practice have you </a:t>
            </a:r>
            <a:r>
              <a:rPr lang="en-GB" dirty="0" smtClean="0"/>
              <a:t>demonstrated / seen / </a:t>
            </a:r>
            <a:r>
              <a:rPr lang="en-GB" dirty="0"/>
              <a:t>heard of in relation to upholding this Right within participative practice?</a:t>
            </a:r>
          </a:p>
          <a:p>
            <a:pPr lvl="0"/>
            <a:r>
              <a:rPr lang="en-GB" dirty="0"/>
              <a:t>What needs to be </a:t>
            </a:r>
            <a:r>
              <a:rPr lang="en-GB" dirty="0" smtClean="0"/>
              <a:t>done / </a:t>
            </a:r>
            <a:r>
              <a:rPr lang="en-GB" dirty="0"/>
              <a:t>considered, moving forward in relation to participative practice and upholding this </a:t>
            </a:r>
            <a:r>
              <a:rPr lang="en-GB" dirty="0" smtClean="0"/>
              <a:t>Right</a:t>
            </a:r>
            <a:endParaRPr lang="en-GB" dirty="0"/>
          </a:p>
        </p:txBody>
      </p:sp>
    </p:spTree>
    <p:extLst>
      <p:ext uri="{BB962C8B-B14F-4D97-AF65-F5344CB8AC3E}">
        <p14:creationId xmlns:p14="http://schemas.microsoft.com/office/powerpoint/2010/main" val="2910179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56704" y="702717"/>
            <a:ext cx="10864735" cy="14581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Break for 5!</a:t>
            </a:r>
            <a:endParaRPr lang="en-GB"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736" y="3088215"/>
            <a:ext cx="3648669" cy="2719917"/>
          </a:xfrm>
          <a:prstGeom prst="rect">
            <a:avLst/>
          </a:prstGeom>
        </p:spPr>
      </p:pic>
    </p:spTree>
    <p:extLst>
      <p:ext uri="{BB962C8B-B14F-4D97-AF65-F5344CB8AC3E}">
        <p14:creationId xmlns:p14="http://schemas.microsoft.com/office/powerpoint/2010/main" val="2728211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54954" y="973668"/>
            <a:ext cx="8761413" cy="706964"/>
          </a:xfrm>
        </p:spPr>
        <p:txBody>
          <a:bodyPr/>
          <a:lstStyle/>
          <a:p>
            <a:pPr algn="ctr"/>
            <a:r>
              <a:rPr lang="en-GB" sz="4000" b="1" dirty="0">
                <a:latin typeface="Aharoni" panose="02010803020104030203" pitchFamily="2" charset="-79"/>
                <a:ea typeface="Verdana" panose="020B0604030504040204" pitchFamily="34" charset="0"/>
                <a:cs typeface="Aharoni" panose="02010803020104030203" pitchFamily="2" charset="-79"/>
              </a:rPr>
              <a:t>This is your space! Welcome to everyone – familiar faces &amp; new ones too!</a:t>
            </a:r>
            <a:endParaRPr lang="en-GB" b="1" dirty="0">
              <a:latin typeface="Aharoni" panose="02010803020104030203" pitchFamily="2" charset="-79"/>
              <a:ea typeface="Verdana" panose="020B0604030504040204" pitchFamily="34" charset="0"/>
              <a:cs typeface="Aharoni" panose="02010803020104030203" pitchFamily="2" charset="-79"/>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0653" y="2261180"/>
            <a:ext cx="4370014" cy="4381793"/>
          </a:xfrm>
          <a:prstGeom prst="rect">
            <a:avLst/>
          </a:prstGeom>
        </p:spPr>
      </p:pic>
    </p:spTree>
    <p:extLst>
      <p:ext uri="{BB962C8B-B14F-4D97-AF65-F5344CB8AC3E}">
        <p14:creationId xmlns:p14="http://schemas.microsoft.com/office/powerpoint/2010/main" val="282627583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9CC45-BCBC-47E1-BF53-04119F1C4CC6}"/>
              </a:ext>
            </a:extLst>
          </p:cNvPr>
          <p:cNvSpPr>
            <a:spLocks noGrp="1"/>
          </p:cNvSpPr>
          <p:nvPr>
            <p:ph type="title"/>
          </p:nvPr>
        </p:nvSpPr>
        <p:spPr/>
        <p:txBody>
          <a:bodyPr/>
          <a:lstStyle/>
          <a:p>
            <a:r>
              <a:rPr lang="en-GB" dirty="0"/>
              <a:t>Breakout Room Discussions</a:t>
            </a:r>
          </a:p>
        </p:txBody>
      </p:sp>
      <p:sp>
        <p:nvSpPr>
          <p:cNvPr id="3" name="Content Placeholder 2">
            <a:extLst>
              <a:ext uri="{FF2B5EF4-FFF2-40B4-BE49-F238E27FC236}">
                <a16:creationId xmlns:a16="http://schemas.microsoft.com/office/drawing/2014/main" id="{487CEFF7-4901-4D31-833E-E9F347135EAB}"/>
              </a:ext>
            </a:extLst>
          </p:cNvPr>
          <p:cNvSpPr>
            <a:spLocks noGrp="1"/>
          </p:cNvSpPr>
          <p:nvPr>
            <p:ph idx="1"/>
          </p:nvPr>
        </p:nvSpPr>
        <p:spPr>
          <a:xfrm>
            <a:off x="1154954" y="2603499"/>
            <a:ext cx="8825659" cy="4085167"/>
          </a:xfrm>
        </p:spPr>
        <p:txBody>
          <a:bodyPr>
            <a:normAutofit fontScale="92500" lnSpcReduction="10000"/>
          </a:bodyPr>
          <a:lstStyle/>
          <a:p>
            <a:r>
              <a:rPr lang="en-GB" dirty="0"/>
              <a:t>What’s your name? </a:t>
            </a:r>
            <a:r>
              <a:rPr lang="en-GB" dirty="0">
                <a:sym typeface="Wingdings" panose="05000000000000000000" pitchFamily="2" charset="2"/>
              </a:rPr>
              <a:t></a:t>
            </a:r>
            <a:endParaRPr lang="en-GB" dirty="0"/>
          </a:p>
          <a:p>
            <a:r>
              <a:rPr lang="en-GB" dirty="0"/>
              <a:t>What is something you are looking forward to doing after lockdown</a:t>
            </a:r>
            <a:r>
              <a:rPr lang="en-GB" dirty="0" smtClean="0"/>
              <a:t>?</a:t>
            </a:r>
          </a:p>
          <a:p>
            <a:endParaRPr lang="en-GB" dirty="0"/>
          </a:p>
          <a:p>
            <a:pPr marL="0" indent="0">
              <a:buNone/>
            </a:pPr>
            <a:r>
              <a:rPr lang="en-GB" dirty="0" smtClean="0"/>
              <a:t>Example discussion questions</a:t>
            </a:r>
          </a:p>
          <a:p>
            <a:pPr lvl="0"/>
            <a:r>
              <a:rPr lang="en-GB" dirty="0"/>
              <a:t>What are your initial thoughts which come to mind in relation to participation during </a:t>
            </a:r>
            <a:r>
              <a:rPr lang="en-GB" dirty="0"/>
              <a:t>COVID-19</a:t>
            </a:r>
            <a:r>
              <a:rPr lang="en-GB" dirty="0" smtClean="0"/>
              <a:t> </a:t>
            </a:r>
            <a:r>
              <a:rPr lang="en-GB" dirty="0"/>
              <a:t>and this Right?</a:t>
            </a:r>
          </a:p>
          <a:p>
            <a:pPr lvl="0"/>
            <a:r>
              <a:rPr lang="en-GB" dirty="0"/>
              <a:t>What challenges face good participative practice and this Right during </a:t>
            </a:r>
            <a:r>
              <a:rPr lang="en-GB" dirty="0" smtClean="0"/>
              <a:t>COVID-19?</a:t>
            </a:r>
            <a:endParaRPr lang="en-GB" dirty="0"/>
          </a:p>
          <a:p>
            <a:pPr lvl="0"/>
            <a:r>
              <a:rPr lang="en-GB" dirty="0"/>
              <a:t>What innovative practice have you </a:t>
            </a:r>
            <a:r>
              <a:rPr lang="en-GB" dirty="0" smtClean="0"/>
              <a:t>demonstrated / seen / </a:t>
            </a:r>
            <a:r>
              <a:rPr lang="en-GB" dirty="0"/>
              <a:t>heard of in relation to upholding this Right within participative practice?</a:t>
            </a:r>
          </a:p>
          <a:p>
            <a:pPr lvl="0"/>
            <a:r>
              <a:rPr lang="en-GB" dirty="0"/>
              <a:t>What needs to be </a:t>
            </a:r>
            <a:r>
              <a:rPr lang="en-GB" dirty="0" smtClean="0"/>
              <a:t>done / </a:t>
            </a:r>
            <a:r>
              <a:rPr lang="en-GB" dirty="0"/>
              <a:t>considered, moving forward in relation to participative practice and upholding this </a:t>
            </a:r>
            <a:r>
              <a:rPr lang="en-GB" dirty="0" smtClean="0"/>
              <a:t>Right</a:t>
            </a:r>
            <a:endParaRPr lang="en-GB" dirty="0"/>
          </a:p>
        </p:txBody>
      </p:sp>
    </p:spTree>
    <p:extLst>
      <p:ext uri="{BB962C8B-B14F-4D97-AF65-F5344CB8AC3E}">
        <p14:creationId xmlns:p14="http://schemas.microsoft.com/office/powerpoint/2010/main" val="110161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2262" y="365125"/>
            <a:ext cx="11313622" cy="1325563"/>
          </a:xfrm>
        </p:spPr>
        <p:txBody>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Poll Everywhere</a:t>
            </a:r>
          </a:p>
        </p:txBody>
      </p:sp>
      <p:sp>
        <p:nvSpPr>
          <p:cNvPr id="3" name="Content Placeholder 2"/>
          <p:cNvSpPr>
            <a:spLocks noGrp="1"/>
          </p:cNvSpPr>
          <p:nvPr>
            <p:ph idx="1"/>
          </p:nvPr>
        </p:nvSpPr>
        <p:spPr>
          <a:xfrm>
            <a:off x="622069" y="1097279"/>
            <a:ext cx="10515600" cy="5447211"/>
          </a:xfrm>
        </p:spPr>
        <p:txBody>
          <a:bodyPr>
            <a:normAutofit lnSpcReduction="10000"/>
          </a:bodyPr>
          <a:lstStyle/>
          <a:p>
            <a:pPr marL="0" indent="0" algn="ctr">
              <a:buNone/>
            </a:pPr>
            <a:endParaRPr lang="en-GB" sz="4000" dirty="0"/>
          </a:p>
          <a:p>
            <a:pPr marL="0" indent="0" algn="ctr">
              <a:buNone/>
            </a:pPr>
            <a:endParaRPr lang="en-GB" sz="4000" dirty="0"/>
          </a:p>
          <a:p>
            <a:pPr marL="0" indent="0" algn="ctr">
              <a:buNone/>
            </a:pPr>
            <a:r>
              <a:rPr lang="en-GB" sz="4000" b="1" dirty="0" smtClean="0">
                <a:solidFill>
                  <a:srgbClr val="C5007C"/>
                </a:solidFill>
                <a:latin typeface="Verdana" panose="020B0604030504040204" pitchFamily="34" charset="0"/>
                <a:ea typeface="Verdana" panose="020B0604030504040204" pitchFamily="34" charset="0"/>
                <a:cs typeface="Verdana" panose="020B0604030504040204" pitchFamily="34" charset="0"/>
              </a:rPr>
              <a:t>We </a:t>
            </a:r>
            <a:r>
              <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rPr>
              <a:t>want to hear from you!</a:t>
            </a:r>
          </a:p>
          <a:p>
            <a:pPr marL="0" indent="0" algn="ctr">
              <a:buNone/>
            </a:pPr>
            <a:endParaRPr lang="en-GB" sz="4000" b="1" dirty="0">
              <a:solidFill>
                <a:srgbClr val="C5007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GB" sz="3200" b="1" dirty="0">
                <a:solidFill>
                  <a:srgbClr val="C5007C"/>
                </a:solidFill>
                <a:latin typeface="Verdana" panose="020B0604030504040204" pitchFamily="34" charset="0"/>
                <a:ea typeface="Verdana" panose="020B0604030504040204" pitchFamily="34" charset="0"/>
                <a:cs typeface="Verdana" panose="020B0604030504040204" pitchFamily="34" charset="0"/>
              </a:rPr>
              <a:t>Text </a:t>
            </a:r>
            <a:r>
              <a:rPr lang="en-GB" sz="3200" b="1" dirty="0" smtClean="0">
                <a:solidFill>
                  <a:srgbClr val="C5007C"/>
                </a:solidFill>
                <a:latin typeface="Verdana" panose="020B0604030504040204" pitchFamily="34" charset="0"/>
                <a:ea typeface="Verdana" panose="020B0604030504040204" pitchFamily="34" charset="0"/>
                <a:cs typeface="Verdana" panose="020B0604030504040204" pitchFamily="34" charset="0"/>
              </a:rPr>
              <a:t>CELCIS </a:t>
            </a:r>
            <a:r>
              <a:rPr lang="en-GB" sz="3200" b="1" dirty="0">
                <a:solidFill>
                  <a:srgbClr val="C5007C"/>
                </a:solidFill>
                <a:latin typeface="Verdana" panose="020B0604030504040204" pitchFamily="34" charset="0"/>
                <a:ea typeface="Verdana" panose="020B0604030504040204" pitchFamily="34" charset="0"/>
                <a:cs typeface="Verdana" panose="020B0604030504040204" pitchFamily="34" charset="0"/>
              </a:rPr>
              <a:t>to </a:t>
            </a:r>
          </a:p>
          <a:p>
            <a:pPr marL="0" indent="0" algn="ctr">
              <a:buNone/>
            </a:pPr>
            <a:r>
              <a:rPr lang="en-GB" sz="3200" b="1" dirty="0">
                <a:solidFill>
                  <a:srgbClr val="C5007C"/>
                </a:solidFill>
                <a:latin typeface="Verdana" panose="020B0604030504040204" pitchFamily="34" charset="0"/>
                <a:ea typeface="Verdana" panose="020B0604030504040204" pitchFamily="34" charset="0"/>
                <a:cs typeface="Verdana" panose="020B0604030504040204" pitchFamily="34" charset="0"/>
              </a:rPr>
              <a:t>07480 </a:t>
            </a:r>
            <a:r>
              <a:rPr lang="en-GB" sz="3200" b="1" dirty="0" smtClean="0">
                <a:solidFill>
                  <a:srgbClr val="C5007C"/>
                </a:solidFill>
                <a:latin typeface="Verdana" panose="020B0604030504040204" pitchFamily="34" charset="0"/>
                <a:ea typeface="Verdana" panose="020B0604030504040204" pitchFamily="34" charset="0"/>
                <a:cs typeface="Verdana" panose="020B0604030504040204" pitchFamily="34" charset="0"/>
              </a:rPr>
              <a:t>781 235 </a:t>
            </a:r>
            <a:r>
              <a:rPr lang="en-GB" sz="3200" b="1" dirty="0">
                <a:solidFill>
                  <a:srgbClr val="C5007C"/>
                </a:solidFill>
                <a:latin typeface="Verdana" panose="020B0604030504040204" pitchFamily="34" charset="0"/>
                <a:ea typeface="Verdana" panose="020B0604030504040204" pitchFamily="34" charset="0"/>
                <a:cs typeface="Verdana" panose="020B0604030504040204" pitchFamily="34" charset="0"/>
              </a:rPr>
              <a:t>to join </a:t>
            </a:r>
            <a:r>
              <a:rPr lang="en-GB" sz="3200" b="1" dirty="0" smtClean="0">
                <a:solidFill>
                  <a:srgbClr val="C5007C"/>
                </a:solidFill>
                <a:latin typeface="Verdana" panose="020B0604030504040204" pitchFamily="34" charset="0"/>
                <a:ea typeface="Verdana" panose="020B0604030504040204" pitchFamily="34" charset="0"/>
                <a:cs typeface="Verdana" panose="020B0604030504040204" pitchFamily="34" charset="0"/>
              </a:rPr>
              <a:t>in, </a:t>
            </a:r>
          </a:p>
          <a:p>
            <a:pPr marL="0" indent="0" algn="ctr">
              <a:buNone/>
            </a:pPr>
            <a:r>
              <a:rPr lang="en-GB" sz="3200" b="1" dirty="0" smtClean="0">
                <a:solidFill>
                  <a:srgbClr val="C5007C"/>
                </a:solidFill>
                <a:latin typeface="Verdana" panose="020B0604030504040204" pitchFamily="34" charset="0"/>
                <a:ea typeface="Verdana" panose="020B0604030504040204" pitchFamily="34" charset="0"/>
                <a:cs typeface="Verdana" panose="020B0604030504040204" pitchFamily="34" charset="0"/>
              </a:rPr>
              <a:t>then text back with your response</a:t>
            </a:r>
          </a:p>
          <a:p>
            <a:pPr marL="0" indent="0" algn="ctr">
              <a:buNone/>
            </a:pPr>
            <a:r>
              <a:rPr lang="en-GB" sz="3200" b="1" dirty="0" smtClean="0">
                <a:solidFill>
                  <a:srgbClr val="C5007C"/>
                </a:solidFill>
                <a:latin typeface="Verdana" panose="020B0604030504040204" pitchFamily="34" charset="0"/>
                <a:ea typeface="Verdana" panose="020B0604030504040204" pitchFamily="34" charset="0"/>
                <a:cs typeface="Verdana" panose="020B0604030504040204" pitchFamily="34" charset="0"/>
              </a:rPr>
              <a:t>Or to respond online go to PollEv.com/CELCIS – link will be in the chat</a:t>
            </a:r>
            <a:endParaRPr lang="en-GB" sz="3200" b="1" dirty="0">
              <a:solidFill>
                <a:srgbClr val="C5007C"/>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n-GB" sz="3200" b="1" dirty="0">
              <a:solidFill>
                <a:srgbClr val="C5007C"/>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462413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56704" y="702717"/>
            <a:ext cx="10864735" cy="14581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What are </a:t>
            </a:r>
            <a:r>
              <a:rPr lang="en-GB"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your </a:t>
            </a:r>
            <a:r>
              <a:rPr lang="en-GB" b="1" dirty="0">
                <a:solidFill>
                  <a:schemeClr val="bg1"/>
                </a:solidFill>
                <a:latin typeface="Verdana" panose="020B0604030504040204" pitchFamily="34" charset="0"/>
                <a:ea typeface="Verdana" panose="020B0604030504040204" pitchFamily="34" charset="0"/>
                <a:cs typeface="Verdana" panose="020B0604030504040204" pitchFamily="34" charset="0"/>
              </a:rPr>
              <a:t>key learnings from today?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321" y="3227916"/>
            <a:ext cx="2095500" cy="2095500"/>
          </a:xfrm>
          <a:prstGeom prst="rect">
            <a:avLst/>
          </a:prstGeom>
        </p:spPr>
      </p:pic>
    </p:spTree>
    <p:extLst>
      <p:ext uri="{BB962C8B-B14F-4D97-AF65-F5344CB8AC3E}">
        <p14:creationId xmlns:p14="http://schemas.microsoft.com/office/powerpoint/2010/main" val="222975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FF58-0DD6-4205-AE67-A39CAD8F9A68}"/>
              </a:ext>
            </a:extLst>
          </p:cNvPr>
          <p:cNvSpPr>
            <a:spLocks noGrp="1"/>
          </p:cNvSpPr>
          <p:nvPr>
            <p:ph type="title"/>
          </p:nvPr>
        </p:nvSpPr>
        <p:spPr/>
        <p:txBody>
          <a:bodyPr/>
          <a:lstStyle/>
          <a:p>
            <a:r>
              <a:rPr lang="en-GB" dirty="0" smtClean="0"/>
              <a:t>Other opportunities coming up</a:t>
            </a:r>
            <a:endParaRPr lang="en-GB" dirty="0"/>
          </a:p>
        </p:txBody>
      </p:sp>
      <p:sp>
        <p:nvSpPr>
          <p:cNvPr id="3" name="Content Placeholder 2">
            <a:extLst>
              <a:ext uri="{FF2B5EF4-FFF2-40B4-BE49-F238E27FC236}">
                <a16:creationId xmlns:a16="http://schemas.microsoft.com/office/drawing/2014/main" id="{8850B886-1B6D-4D65-A1CB-4D7713A2EB4F}"/>
              </a:ext>
            </a:extLst>
          </p:cNvPr>
          <p:cNvSpPr>
            <a:spLocks noGrp="1"/>
          </p:cNvSpPr>
          <p:nvPr>
            <p:ph idx="1"/>
          </p:nvPr>
        </p:nvSpPr>
        <p:spPr>
          <a:xfrm>
            <a:off x="778933" y="2865967"/>
            <a:ext cx="10403947" cy="3416300"/>
          </a:xfrm>
        </p:spPr>
        <p:txBody>
          <a:bodyPr>
            <a:normAutofit/>
          </a:bodyPr>
          <a:lstStyle/>
          <a:p>
            <a:r>
              <a:rPr lang="en-GB" sz="2200" dirty="0" smtClean="0"/>
              <a:t>Please put any opportunities you would like to share in the chat</a:t>
            </a:r>
            <a:endParaRPr lang="en-GB" sz="2200" dirty="0"/>
          </a:p>
          <a:p>
            <a:endParaRPr lang="en-GB" sz="2200" dirty="0"/>
          </a:p>
          <a:p>
            <a:r>
              <a:rPr lang="en-GB" sz="2200" dirty="0" smtClean="0"/>
              <a:t>A few we are aware of at CELCIS…</a:t>
            </a:r>
          </a:p>
          <a:p>
            <a:pPr lvl="1"/>
            <a:r>
              <a:rPr lang="en-GB" sz="2000" dirty="0" smtClean="0"/>
              <a:t>Participative research opportunities at CELCIS</a:t>
            </a:r>
          </a:p>
          <a:p>
            <a:pPr lvl="1"/>
            <a:r>
              <a:rPr lang="en-GB" sz="2000" dirty="0" smtClean="0"/>
              <a:t>Age of Criminal Responsibility – Scottish Government seeking views of young people</a:t>
            </a:r>
            <a:endParaRPr lang="en-GB" sz="2000" dirty="0"/>
          </a:p>
        </p:txBody>
      </p:sp>
    </p:spTree>
    <p:extLst>
      <p:ext uri="{BB962C8B-B14F-4D97-AF65-F5344CB8AC3E}">
        <p14:creationId xmlns:p14="http://schemas.microsoft.com/office/powerpoint/2010/main" val="1263216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FF58-0DD6-4205-AE67-A39CAD8F9A68}"/>
              </a:ext>
            </a:extLst>
          </p:cNvPr>
          <p:cNvSpPr>
            <a:spLocks noGrp="1"/>
          </p:cNvSpPr>
          <p:nvPr>
            <p:ph type="title"/>
          </p:nvPr>
        </p:nvSpPr>
        <p:spPr/>
        <p:txBody>
          <a:bodyPr/>
          <a:lstStyle/>
          <a:p>
            <a:r>
              <a:rPr lang="en-GB" dirty="0"/>
              <a:t>What’s next? Let us know in the chat!</a:t>
            </a:r>
          </a:p>
        </p:txBody>
      </p:sp>
      <p:sp>
        <p:nvSpPr>
          <p:cNvPr id="3" name="Content Placeholder 2">
            <a:extLst>
              <a:ext uri="{FF2B5EF4-FFF2-40B4-BE49-F238E27FC236}">
                <a16:creationId xmlns:a16="http://schemas.microsoft.com/office/drawing/2014/main" id="{8850B886-1B6D-4D65-A1CB-4D7713A2EB4F}"/>
              </a:ext>
            </a:extLst>
          </p:cNvPr>
          <p:cNvSpPr>
            <a:spLocks noGrp="1"/>
          </p:cNvSpPr>
          <p:nvPr>
            <p:ph idx="1"/>
          </p:nvPr>
        </p:nvSpPr>
        <p:spPr>
          <a:xfrm>
            <a:off x="778933" y="2865967"/>
            <a:ext cx="10403947" cy="3416300"/>
          </a:xfrm>
        </p:spPr>
        <p:txBody>
          <a:bodyPr>
            <a:normAutofit/>
          </a:bodyPr>
          <a:lstStyle/>
          <a:p>
            <a:r>
              <a:rPr lang="en-GB" sz="2200" dirty="0"/>
              <a:t>How was the network’s first online event?</a:t>
            </a:r>
          </a:p>
          <a:p>
            <a:endParaRPr lang="en-GB" sz="2200" dirty="0"/>
          </a:p>
          <a:p>
            <a:r>
              <a:rPr lang="en-GB" sz="2200" dirty="0"/>
              <a:t>What would you like to see from the network moving forward?</a:t>
            </a:r>
          </a:p>
          <a:p>
            <a:endParaRPr lang="en-GB" sz="2200" dirty="0"/>
          </a:p>
          <a:p>
            <a:r>
              <a:rPr lang="en-GB" sz="2200" dirty="0"/>
              <a:t>Would you like to record a short </a:t>
            </a:r>
            <a:r>
              <a:rPr lang="en-GB" sz="2200" dirty="0" smtClean="0"/>
              <a:t>vlog, blog, article or presentation </a:t>
            </a:r>
            <a:r>
              <a:rPr lang="en-GB" sz="2200" dirty="0"/>
              <a:t>for the </a:t>
            </a:r>
            <a:r>
              <a:rPr lang="en-GB" sz="2200" dirty="0" smtClean="0"/>
              <a:t>Network’s </a:t>
            </a:r>
            <a:r>
              <a:rPr lang="en-GB" sz="2200" dirty="0"/>
              <a:t>web </a:t>
            </a:r>
            <a:r>
              <a:rPr lang="en-GB" sz="2200" dirty="0" smtClean="0"/>
              <a:t>page about the participation work you’re involved in</a:t>
            </a:r>
            <a:r>
              <a:rPr lang="en-GB" sz="2200" dirty="0" smtClean="0"/>
              <a:t>? </a:t>
            </a:r>
            <a:r>
              <a:rPr lang="en-GB" sz="2200" dirty="0"/>
              <a:t>Email </a:t>
            </a:r>
            <a:r>
              <a:rPr lang="en-GB" sz="2200" dirty="0" smtClean="0">
                <a:hlinkClick r:id="rId2"/>
              </a:rPr>
              <a:t>rosanna.moore@strath.ac.uk</a:t>
            </a:r>
            <a:r>
              <a:rPr lang="en-GB" sz="2200" dirty="0" smtClean="0"/>
              <a:t>  </a:t>
            </a:r>
            <a:endParaRPr lang="en-GB" sz="2200" dirty="0"/>
          </a:p>
        </p:txBody>
      </p:sp>
    </p:spTree>
    <p:extLst>
      <p:ext uri="{BB962C8B-B14F-4D97-AF65-F5344CB8AC3E}">
        <p14:creationId xmlns:p14="http://schemas.microsoft.com/office/powerpoint/2010/main" val="1558241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FF58-0DD6-4205-AE67-A39CAD8F9A68}"/>
              </a:ext>
            </a:extLst>
          </p:cNvPr>
          <p:cNvSpPr>
            <a:spLocks noGrp="1"/>
          </p:cNvSpPr>
          <p:nvPr>
            <p:ph type="title"/>
          </p:nvPr>
        </p:nvSpPr>
        <p:spPr/>
        <p:txBody>
          <a:bodyPr/>
          <a:lstStyle/>
          <a:p>
            <a:r>
              <a:rPr lang="en-GB" dirty="0" smtClean="0"/>
              <a:t>Potential dates for future events</a:t>
            </a:r>
            <a:endParaRPr lang="en-GB" dirty="0"/>
          </a:p>
        </p:txBody>
      </p:sp>
      <p:sp>
        <p:nvSpPr>
          <p:cNvPr id="3" name="Content Placeholder 2">
            <a:extLst>
              <a:ext uri="{FF2B5EF4-FFF2-40B4-BE49-F238E27FC236}">
                <a16:creationId xmlns:a16="http://schemas.microsoft.com/office/drawing/2014/main" id="{8850B886-1B6D-4D65-A1CB-4D7713A2EB4F}"/>
              </a:ext>
            </a:extLst>
          </p:cNvPr>
          <p:cNvSpPr>
            <a:spLocks noGrp="1"/>
          </p:cNvSpPr>
          <p:nvPr>
            <p:ph idx="1"/>
          </p:nvPr>
        </p:nvSpPr>
        <p:spPr>
          <a:xfrm>
            <a:off x="1090708" y="3170766"/>
            <a:ext cx="8825659" cy="2423523"/>
          </a:xfrm>
        </p:spPr>
        <p:txBody>
          <a:bodyPr>
            <a:normAutofit/>
          </a:bodyPr>
          <a:lstStyle/>
          <a:p>
            <a:r>
              <a:rPr lang="en-GB" sz="2200" dirty="0" smtClean="0"/>
              <a:t>Thursday 22 April</a:t>
            </a:r>
            <a:endParaRPr lang="en-GB" sz="2200" dirty="0"/>
          </a:p>
          <a:p>
            <a:endParaRPr lang="en-GB" sz="2200" dirty="0"/>
          </a:p>
          <a:p>
            <a:r>
              <a:rPr lang="en-GB" sz="2200" dirty="0" smtClean="0"/>
              <a:t>Thursday 24 June / Thursday 22 July</a:t>
            </a:r>
            <a:endParaRPr lang="en-GB" sz="2200" dirty="0"/>
          </a:p>
          <a:p>
            <a:endParaRPr lang="en-GB" sz="2200" dirty="0"/>
          </a:p>
          <a:p>
            <a:r>
              <a:rPr lang="en-GB" sz="2200" dirty="0" smtClean="0"/>
              <a:t>Thursday 23 September / Thursday 23 October</a:t>
            </a:r>
            <a:endParaRPr lang="en-GB" sz="2200" dirty="0"/>
          </a:p>
        </p:txBody>
      </p:sp>
    </p:spTree>
    <p:extLst>
      <p:ext uri="{BB962C8B-B14F-4D97-AF65-F5344CB8AC3E}">
        <p14:creationId xmlns:p14="http://schemas.microsoft.com/office/powerpoint/2010/main" val="832142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0" y="2565400"/>
            <a:ext cx="3386666" cy="3386666"/>
          </a:xfrm>
          <a:prstGeom prst="rect">
            <a:avLst/>
          </a:prstGeom>
        </p:spPr>
      </p:pic>
    </p:spTree>
    <p:extLst>
      <p:ext uri="{BB962C8B-B14F-4D97-AF65-F5344CB8AC3E}">
        <p14:creationId xmlns:p14="http://schemas.microsoft.com/office/powerpoint/2010/main" val="131267374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FF58-0DD6-4205-AE67-A39CAD8F9A68}"/>
              </a:ext>
            </a:extLst>
          </p:cNvPr>
          <p:cNvSpPr>
            <a:spLocks noGrp="1"/>
          </p:cNvSpPr>
          <p:nvPr>
            <p:ph type="title"/>
          </p:nvPr>
        </p:nvSpPr>
        <p:spPr/>
        <p:txBody>
          <a:bodyPr/>
          <a:lstStyle/>
          <a:p>
            <a:r>
              <a:rPr lang="en-GB" dirty="0" smtClean="0"/>
              <a:t>On the Agenda</a:t>
            </a:r>
            <a:endParaRPr lang="en-GB" dirty="0"/>
          </a:p>
        </p:txBody>
      </p:sp>
      <p:sp>
        <p:nvSpPr>
          <p:cNvPr id="3" name="Content Placeholder 2">
            <a:extLst>
              <a:ext uri="{FF2B5EF4-FFF2-40B4-BE49-F238E27FC236}">
                <a16:creationId xmlns:a16="http://schemas.microsoft.com/office/drawing/2014/main" id="{8850B886-1B6D-4D65-A1CB-4D7713A2EB4F}"/>
              </a:ext>
            </a:extLst>
          </p:cNvPr>
          <p:cNvSpPr>
            <a:spLocks noGrp="1"/>
          </p:cNvSpPr>
          <p:nvPr>
            <p:ph idx="1"/>
          </p:nvPr>
        </p:nvSpPr>
        <p:spPr>
          <a:xfrm>
            <a:off x="1090708" y="2489201"/>
            <a:ext cx="8825659" cy="3945465"/>
          </a:xfrm>
        </p:spPr>
        <p:txBody>
          <a:bodyPr>
            <a:normAutofit lnSpcReduction="10000"/>
          </a:bodyPr>
          <a:lstStyle/>
          <a:p>
            <a:r>
              <a:rPr lang="en-GB" sz="2200" dirty="0" smtClean="0"/>
              <a:t>Introduction to the Participation Network</a:t>
            </a:r>
            <a:endParaRPr lang="en-GB" sz="2200" dirty="0"/>
          </a:p>
          <a:p>
            <a:endParaRPr lang="en-GB" sz="2200" dirty="0"/>
          </a:p>
          <a:p>
            <a:r>
              <a:rPr lang="en-GB" sz="2200" dirty="0" smtClean="0"/>
              <a:t>Some examples of participation during COVID-19</a:t>
            </a:r>
          </a:p>
          <a:p>
            <a:endParaRPr lang="en-GB" sz="2200" dirty="0"/>
          </a:p>
          <a:p>
            <a:r>
              <a:rPr lang="en-GB" sz="2200" dirty="0" smtClean="0"/>
              <a:t>An introduction </a:t>
            </a:r>
            <a:r>
              <a:rPr lang="en-GB" sz="2200" dirty="0" smtClean="0"/>
              <a:t>to the UNCRC and participation</a:t>
            </a:r>
          </a:p>
          <a:p>
            <a:endParaRPr lang="en-GB" sz="2200" dirty="0" smtClean="0"/>
          </a:p>
          <a:p>
            <a:r>
              <a:rPr lang="en-GB" sz="2200" dirty="0" smtClean="0"/>
              <a:t>Break-out </a:t>
            </a:r>
            <a:r>
              <a:rPr lang="en-GB" sz="2200" dirty="0"/>
              <a:t>discussions </a:t>
            </a:r>
            <a:r>
              <a:rPr lang="en-GB" sz="2200" dirty="0" smtClean="0"/>
              <a:t>and quick break (2pm)</a:t>
            </a:r>
          </a:p>
          <a:p>
            <a:pPr marL="0" indent="0">
              <a:buNone/>
            </a:pPr>
            <a:endParaRPr lang="en-GB" sz="2200" dirty="0" smtClean="0"/>
          </a:p>
          <a:p>
            <a:r>
              <a:rPr lang="en-GB" sz="2200" dirty="0" smtClean="0"/>
              <a:t>Shared learning</a:t>
            </a:r>
            <a:endParaRPr lang="en-GB" sz="2200" dirty="0"/>
          </a:p>
          <a:p>
            <a:pPr marL="0" indent="0">
              <a:buNone/>
            </a:pPr>
            <a:endParaRPr lang="en-GB" sz="2200" dirty="0"/>
          </a:p>
        </p:txBody>
      </p:sp>
    </p:spTree>
    <p:extLst>
      <p:ext uri="{BB962C8B-B14F-4D97-AF65-F5344CB8AC3E}">
        <p14:creationId xmlns:p14="http://schemas.microsoft.com/office/powerpoint/2010/main" val="3065997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GB" b="1" dirty="0">
                <a:latin typeface="Verdana" panose="020B0604030504040204" pitchFamily="34" charset="0"/>
                <a:ea typeface="Verdana" panose="020B0604030504040204" pitchFamily="34" charset="0"/>
                <a:cs typeface="Verdana" panose="020B0604030504040204" pitchFamily="34" charset="0"/>
              </a:rPr>
              <a:t>             		</a:t>
            </a:r>
            <a:r>
              <a:rPr lang="en-GB" sz="4000" b="1" dirty="0">
                <a:latin typeface="Aharoni" panose="02010803020104030203" pitchFamily="2" charset="-79"/>
                <a:ea typeface="Verdana" panose="020B0604030504040204" pitchFamily="34" charset="0"/>
                <a:cs typeface="Aharoni" panose="02010803020104030203" pitchFamily="2" charset="-79"/>
              </a:rPr>
              <a:t>of the Network</a:t>
            </a:r>
            <a:endParaRPr lang="en-GB" b="1" dirty="0">
              <a:latin typeface="Aharoni" panose="02010803020104030203" pitchFamily="2" charset="-79"/>
              <a:ea typeface="Verdana" panose="020B0604030504040204" pitchFamily="34" charset="0"/>
              <a:cs typeface="Aharoni" panose="02010803020104030203" pitchFamily="2" charset="-79"/>
            </a:endParaRPr>
          </a:p>
        </p:txBody>
      </p:sp>
      <p:sp>
        <p:nvSpPr>
          <p:cNvPr id="3" name="Content Placeholder 2"/>
          <p:cNvSpPr>
            <a:spLocks noGrp="1"/>
          </p:cNvSpPr>
          <p:nvPr>
            <p:ph idx="1"/>
          </p:nvPr>
        </p:nvSpPr>
        <p:spPr>
          <a:xfrm>
            <a:off x="637059" y="1222841"/>
            <a:ext cx="10515600" cy="4907684"/>
          </a:xfrm>
        </p:spPr>
        <p:txBody>
          <a:bodyPr>
            <a:normAutofit fontScale="77500" lnSpcReduction="20000"/>
          </a:bodyPr>
          <a:lstStyle/>
          <a:p>
            <a:pPr marL="0" indent="0" algn="ctr">
              <a:buNone/>
            </a:pPr>
            <a:endParaRPr lang="en-GB" sz="4000" dirty="0"/>
          </a:p>
          <a:p>
            <a:pPr marL="0" indent="0" algn="ctr">
              <a:buNone/>
            </a:pPr>
            <a:endParaRPr lang="en-GB" sz="4000" dirty="0"/>
          </a:p>
          <a:p>
            <a:pPr marL="0" indent="0" algn="ctr">
              <a:spcAft>
                <a:spcPts val="1200"/>
              </a:spcAft>
              <a:buNone/>
            </a:pPr>
            <a:endParaRPr lang="en-GB" sz="2600" b="1" dirty="0">
              <a:latin typeface="Aharoni" panose="020B0604020202020204" pitchFamily="2" charset="-79"/>
              <a:ea typeface="Verdana" panose="020B0604030504040204" pitchFamily="34" charset="0"/>
              <a:cs typeface="Aharoni" panose="020B0604020202020204" pitchFamily="2" charset="-79"/>
            </a:endParaRPr>
          </a:p>
          <a:p>
            <a:pPr marL="0" indent="0" algn="ctr">
              <a:spcAft>
                <a:spcPts val="1200"/>
              </a:spcAft>
              <a:buNone/>
            </a:pPr>
            <a:r>
              <a:rPr lang="en-GB" sz="2900" b="1" dirty="0">
                <a:latin typeface="Aharoni" panose="020B0604020202020204" pitchFamily="2" charset="-79"/>
                <a:ea typeface="Verdana" panose="020B0604030504040204" pitchFamily="34" charset="0"/>
                <a:cs typeface="Aharoni" panose="020B0604020202020204" pitchFamily="2" charset="-79"/>
              </a:rPr>
              <a:t>Respectful </a:t>
            </a:r>
          </a:p>
          <a:p>
            <a:pPr marL="0" indent="0" algn="ctr">
              <a:spcAft>
                <a:spcPts val="1200"/>
              </a:spcAft>
              <a:buNone/>
            </a:pPr>
            <a:r>
              <a:rPr lang="en-GB" sz="2900" b="1" dirty="0">
                <a:solidFill>
                  <a:srgbClr val="C5007C"/>
                </a:solidFill>
                <a:latin typeface="Aharoni" panose="020B0604020202020204" pitchFamily="2" charset="-79"/>
                <a:ea typeface="Verdana" panose="020B0604030504040204" pitchFamily="34" charset="0"/>
                <a:cs typeface="Aharoni" panose="020B0604020202020204" pitchFamily="2" charset="-79"/>
              </a:rPr>
              <a:t>Openness</a:t>
            </a:r>
            <a:r>
              <a:rPr lang="en-GB" sz="2900" b="1" dirty="0">
                <a:latin typeface="Aharoni" panose="020B0604020202020204" pitchFamily="2" charset="-79"/>
                <a:ea typeface="Verdana" panose="020B0604030504040204" pitchFamily="34" charset="0"/>
                <a:cs typeface="Aharoni" panose="020B0604020202020204" pitchFamily="2" charset="-79"/>
              </a:rPr>
              <a:t> </a:t>
            </a:r>
          </a:p>
          <a:p>
            <a:pPr marL="0" indent="0" algn="ctr">
              <a:spcAft>
                <a:spcPts val="1200"/>
              </a:spcAft>
              <a:buNone/>
            </a:pPr>
            <a:r>
              <a:rPr lang="en-GB" sz="2900" b="1" dirty="0">
                <a:latin typeface="Aharoni" panose="020B0604020202020204" pitchFamily="2" charset="-79"/>
                <a:ea typeface="Verdana" panose="020B0604030504040204" pitchFamily="34" charset="0"/>
                <a:cs typeface="Aharoni" panose="020B0604020202020204" pitchFamily="2" charset="-79"/>
              </a:rPr>
              <a:t>Non-judgemental</a:t>
            </a:r>
          </a:p>
          <a:p>
            <a:pPr marL="0" indent="0" algn="ctr">
              <a:spcAft>
                <a:spcPts val="1200"/>
              </a:spcAft>
              <a:buNone/>
            </a:pPr>
            <a:r>
              <a:rPr lang="en-GB" sz="2900" b="1" dirty="0">
                <a:solidFill>
                  <a:srgbClr val="C5007C"/>
                </a:solidFill>
                <a:latin typeface="Aharoni" panose="020B0604020202020204" pitchFamily="2" charset="-79"/>
                <a:ea typeface="Verdana" panose="020B0604030504040204" pitchFamily="34" charset="0"/>
                <a:cs typeface="Aharoni" panose="020B0604020202020204" pitchFamily="2" charset="-79"/>
              </a:rPr>
              <a:t>Kindness</a:t>
            </a:r>
          </a:p>
          <a:p>
            <a:pPr marL="0" indent="0" algn="ctr">
              <a:spcAft>
                <a:spcPts val="1200"/>
              </a:spcAft>
              <a:buNone/>
            </a:pPr>
            <a:r>
              <a:rPr lang="en-GB" sz="2900" b="1" dirty="0">
                <a:latin typeface="Aharoni" panose="020B0604020202020204" pitchFamily="2" charset="-79"/>
                <a:ea typeface="Verdana" panose="020B0604030504040204" pitchFamily="34" charset="0"/>
                <a:cs typeface="Aharoni" panose="020B0604020202020204" pitchFamily="2" charset="-79"/>
              </a:rPr>
              <a:t>Passion</a:t>
            </a:r>
          </a:p>
          <a:p>
            <a:pPr marL="0" indent="0" algn="ctr">
              <a:spcAft>
                <a:spcPts val="1200"/>
              </a:spcAft>
              <a:buNone/>
            </a:pPr>
            <a:r>
              <a:rPr lang="en-GB" sz="2900" b="1" dirty="0">
                <a:solidFill>
                  <a:srgbClr val="C5007C"/>
                </a:solidFill>
                <a:latin typeface="Aharoni" panose="020B0604020202020204" pitchFamily="2" charset="-79"/>
                <a:ea typeface="Verdana" panose="020B0604030504040204" pitchFamily="34" charset="0"/>
                <a:cs typeface="Aharoni" panose="020B0604020202020204" pitchFamily="2" charset="-79"/>
              </a:rPr>
              <a:t>Hope</a:t>
            </a:r>
            <a:r>
              <a:rPr lang="en-GB" sz="2900" b="1" dirty="0">
                <a:latin typeface="Aharoni" panose="020B0604020202020204" pitchFamily="2" charset="-79"/>
                <a:ea typeface="Verdana" panose="020B0604030504040204" pitchFamily="34" charset="0"/>
                <a:cs typeface="Aharoni" panose="020B0604020202020204" pitchFamily="2" charset="-79"/>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772" y="705160"/>
            <a:ext cx="2985552" cy="1243980"/>
          </a:xfrm>
          <a:prstGeom prst="rect">
            <a:avLst/>
          </a:prstGeom>
        </p:spPr>
      </p:pic>
    </p:spTree>
    <p:extLst>
      <p:ext uri="{BB962C8B-B14F-4D97-AF65-F5344CB8AC3E}">
        <p14:creationId xmlns:p14="http://schemas.microsoft.com/office/powerpoint/2010/main" val="355189344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0989" y="3713535"/>
            <a:ext cx="9817331" cy="1006429"/>
          </a:xfrm>
          <a:prstGeom prst="rect">
            <a:avLst/>
          </a:prstGeom>
          <a:noFill/>
        </p:spPr>
        <p:txBody>
          <a:bodyPr wrap="square" rtlCol="0">
            <a:spAutoFit/>
          </a:bodyPr>
          <a:lstStyle/>
          <a:p>
            <a:pPr lvl="0" algn="ctr">
              <a:lnSpc>
                <a:spcPct val="90000"/>
              </a:lnSpc>
              <a:spcBef>
                <a:spcPts val="1000"/>
              </a:spcBef>
            </a:pPr>
            <a:r>
              <a:rPr lang="en-GB" sz="6600" b="1" dirty="0">
                <a:solidFill>
                  <a:srgbClr val="C5007C"/>
                </a:solidFill>
                <a:latin typeface="Verdana" panose="020B0604030504040204" pitchFamily="34" charset="0"/>
                <a:ea typeface="Verdana" panose="020B0604030504040204" pitchFamily="34" charset="0"/>
                <a:cs typeface="Verdana" panose="020B0604030504040204" pitchFamily="34" charset="0"/>
              </a:rPr>
              <a:t>Let’s remember</a:t>
            </a:r>
            <a:endParaRPr lang="en-GB" sz="3600" dirty="0"/>
          </a:p>
        </p:txBody>
      </p:sp>
      <p:pic>
        <p:nvPicPr>
          <p:cNvPr id="3074" name="Picture 2" descr="Image result for cap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216225">
            <a:off x="1510067" y="3206143"/>
            <a:ext cx="1581012" cy="125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4312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6679" y="5439047"/>
            <a:ext cx="3027394" cy="1263912"/>
          </a:xfrm>
          <a:prstGeom prst="rect">
            <a:avLst/>
          </a:prstGeom>
        </p:spPr>
      </p:pic>
      <p:sp>
        <p:nvSpPr>
          <p:cNvPr id="7" name="Title 6"/>
          <p:cNvSpPr>
            <a:spLocks noGrp="1"/>
          </p:cNvSpPr>
          <p:nvPr>
            <p:ph type="title"/>
          </p:nvPr>
        </p:nvSpPr>
        <p:spPr/>
        <p:txBody>
          <a:bodyPr/>
          <a:lstStyle/>
          <a:p>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20" y="0"/>
            <a:ext cx="11586753" cy="6858000"/>
          </a:xfrm>
          <a:prstGeom prst="rect">
            <a:avLst/>
          </a:prstGeom>
        </p:spPr>
      </p:pic>
    </p:spTree>
    <p:extLst>
      <p:ext uri="{BB962C8B-B14F-4D97-AF65-F5344CB8AC3E}">
        <p14:creationId xmlns:p14="http://schemas.microsoft.com/office/powerpoint/2010/main" val="19368967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10007"/>
          <a:stretch/>
        </p:blipFill>
        <p:spPr>
          <a:xfrm>
            <a:off x="7739270" y="1497309"/>
            <a:ext cx="2818390" cy="4509100"/>
          </a:xfrm>
          <a:prstGeom prst="rect">
            <a:avLst/>
          </a:prstGeom>
        </p:spPr>
      </p:pic>
      <p:pic>
        <p:nvPicPr>
          <p:cNvPr id="6" name="Picture 5"/>
          <p:cNvPicPr>
            <a:picLocks noChangeAspect="1"/>
          </p:cNvPicPr>
          <p:nvPr/>
        </p:nvPicPr>
        <p:blipFill>
          <a:blip r:embed="rId3"/>
          <a:stretch>
            <a:fillRect/>
          </a:stretch>
        </p:blipFill>
        <p:spPr>
          <a:xfrm>
            <a:off x="895098" y="1522053"/>
            <a:ext cx="5969528" cy="4484356"/>
          </a:xfrm>
          <a:prstGeom prst="rect">
            <a:avLst/>
          </a:prstGeom>
        </p:spPr>
      </p:pic>
    </p:spTree>
    <p:extLst>
      <p:ext uri="{BB962C8B-B14F-4D97-AF65-F5344CB8AC3E}">
        <p14:creationId xmlns:p14="http://schemas.microsoft.com/office/powerpoint/2010/main" val="115381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47914" y="1457739"/>
            <a:ext cx="4983513" cy="2427004"/>
          </a:xfrm>
          <a:prstGeom prst="rect">
            <a:avLst/>
          </a:prstGeom>
        </p:spPr>
      </p:pic>
      <p:pic>
        <p:nvPicPr>
          <p:cNvPr id="6" name="Picture 5"/>
          <p:cNvPicPr>
            <a:picLocks noChangeAspect="1"/>
          </p:cNvPicPr>
          <p:nvPr/>
        </p:nvPicPr>
        <p:blipFill rotWithShape="1">
          <a:blip r:embed="rId3"/>
          <a:srcRect l="1269" t="10360" r="21738" b="32439"/>
          <a:stretch/>
        </p:blipFill>
        <p:spPr>
          <a:xfrm>
            <a:off x="7429218" y="3931126"/>
            <a:ext cx="2820903" cy="2794353"/>
          </a:xfrm>
          <a:prstGeom prst="rect">
            <a:avLst/>
          </a:prstGeom>
        </p:spPr>
      </p:pic>
      <p:pic>
        <p:nvPicPr>
          <p:cNvPr id="7" name="Picture 6"/>
          <p:cNvPicPr>
            <a:picLocks noChangeAspect="1"/>
          </p:cNvPicPr>
          <p:nvPr/>
        </p:nvPicPr>
        <p:blipFill>
          <a:blip r:embed="rId4"/>
          <a:stretch>
            <a:fillRect/>
          </a:stretch>
        </p:blipFill>
        <p:spPr>
          <a:xfrm>
            <a:off x="579783" y="1457739"/>
            <a:ext cx="5486175" cy="4114632"/>
          </a:xfrm>
          <a:prstGeom prst="rect">
            <a:avLst/>
          </a:prstGeom>
        </p:spPr>
      </p:pic>
    </p:spTree>
    <p:extLst>
      <p:ext uri="{BB962C8B-B14F-4D97-AF65-F5344CB8AC3E}">
        <p14:creationId xmlns:p14="http://schemas.microsoft.com/office/powerpoint/2010/main" val="78653527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4172" y="182216"/>
            <a:ext cx="6573079" cy="6573079"/>
          </a:xfrm>
          <a:prstGeom prst="rect">
            <a:avLst/>
          </a:prstGeom>
        </p:spPr>
      </p:pic>
    </p:spTree>
    <p:extLst>
      <p:ext uri="{BB962C8B-B14F-4D97-AF65-F5344CB8AC3E}">
        <p14:creationId xmlns:p14="http://schemas.microsoft.com/office/powerpoint/2010/main" val="3603907719"/>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4C692E79243042A869ABDB9559A99D" ma:contentTypeVersion="9" ma:contentTypeDescription="Create a new document." ma:contentTypeScope="" ma:versionID="e57ddc9907a51e0f9e2290f85c4340cd">
  <xsd:schema xmlns:xsd="http://www.w3.org/2001/XMLSchema" xmlns:xs="http://www.w3.org/2001/XMLSchema" xmlns:p="http://schemas.microsoft.com/office/2006/metadata/properties" xmlns:ns2="e693a5ea-e130-4142-ab44-d81c5f08e9cd" targetNamespace="http://schemas.microsoft.com/office/2006/metadata/properties" ma:root="true" ma:fieldsID="cb86a183100e2164a608e20e25f3a30e" ns2:_="">
    <xsd:import namespace="e693a5ea-e130-4142-ab44-d81c5f08e9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93a5ea-e130-4142-ab44-d81c5f08e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F9408E-66B8-4748-8829-91F0A7011392}"/>
</file>

<file path=customXml/itemProps2.xml><?xml version="1.0" encoding="utf-8"?>
<ds:datastoreItem xmlns:ds="http://schemas.openxmlformats.org/officeDocument/2006/customXml" ds:itemID="{32BF2A38-73D3-4DC7-BB07-50B678FDF7FF}"/>
</file>

<file path=customXml/itemProps3.xml><?xml version="1.0" encoding="utf-8"?>
<ds:datastoreItem xmlns:ds="http://schemas.openxmlformats.org/officeDocument/2006/customXml" ds:itemID="{09F79F75-02C0-4FDF-A447-0A1A1074F99A}"/>
</file>

<file path=docProps/app.xml><?xml version="1.0" encoding="utf-8"?>
<Properties xmlns="http://schemas.openxmlformats.org/officeDocument/2006/extended-properties" xmlns:vt="http://schemas.openxmlformats.org/officeDocument/2006/docPropsVTypes">
  <Template>Ion Boardroom</Template>
  <TotalTime>1208</TotalTime>
  <Words>920</Words>
  <Application>Microsoft Office PowerPoint</Application>
  <PresentationFormat>Widescreen</PresentationFormat>
  <Paragraphs>109</Paragraphs>
  <Slides>26</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Aharoni</vt:lpstr>
      <vt:lpstr>Arial</vt:lpstr>
      <vt:lpstr>Calibri</vt:lpstr>
      <vt:lpstr>Cambria</vt:lpstr>
      <vt:lpstr>Century Gothic</vt:lpstr>
      <vt:lpstr>Times New Roman</vt:lpstr>
      <vt:lpstr>Verdana</vt:lpstr>
      <vt:lpstr>Wingdings</vt:lpstr>
      <vt:lpstr>Wingdings 3</vt:lpstr>
      <vt:lpstr>Ion Boardroom</vt:lpstr>
      <vt:lpstr>PowerPoint Presentation</vt:lpstr>
      <vt:lpstr>This is your space! Welcome to everyone – familiar faces &amp; new ones too!</vt:lpstr>
      <vt:lpstr>On the Agenda</vt:lpstr>
      <vt:lpstr>               of the Network</vt:lpstr>
      <vt:lpstr>PowerPoint Presentation</vt:lpstr>
      <vt:lpstr>PowerPoint Presentation</vt:lpstr>
      <vt:lpstr>PowerPoint Presentation</vt:lpstr>
      <vt:lpstr>PowerPoint Presentation</vt:lpstr>
      <vt:lpstr>PowerPoint Presentation</vt:lpstr>
      <vt:lpstr>Who are some of those lovely faces?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Room Discussions</vt:lpstr>
      <vt:lpstr>PowerPoint Presentation</vt:lpstr>
      <vt:lpstr>Breakout Room Discussions</vt:lpstr>
      <vt:lpstr>Poll Everywhere</vt:lpstr>
      <vt:lpstr>PowerPoint Presentation</vt:lpstr>
      <vt:lpstr>Other opportunities coming up</vt:lpstr>
      <vt:lpstr>What’s next? Let us know in the chat!</vt:lpstr>
      <vt:lpstr>Potential dates for future events</vt:lpstr>
      <vt:lpstr>PowerPoint Presentation</vt:lpstr>
    </vt:vector>
  </TitlesOfParts>
  <Company>UOS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 cloud</dc:title>
  <dc:creator>Gordon Main</dc:creator>
  <cp:lastModifiedBy>Paul Sullivan</cp:lastModifiedBy>
  <cp:revision>93</cp:revision>
  <dcterms:created xsi:type="dcterms:W3CDTF">2018-06-13T09:20:11Z</dcterms:created>
  <dcterms:modified xsi:type="dcterms:W3CDTF">2021-01-28T09:50:45Z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0x010100CB4C692E79243042A869ABDB9559A99D</vt:lpwstr>
  </property>
</Properties>
</file>